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80" r:id="rId3"/>
    <p:sldId id="257" r:id="rId4"/>
    <p:sldId id="281" r:id="rId5"/>
    <p:sldId id="574" r:id="rId6"/>
    <p:sldId id="575" r:id="rId7"/>
    <p:sldId id="570" r:id="rId8"/>
    <p:sldId id="576" r:id="rId9"/>
    <p:sldId id="577" r:id="rId10"/>
    <p:sldId id="578" r:id="rId11"/>
    <p:sldId id="579" r:id="rId12"/>
    <p:sldId id="264" r:id="rId13"/>
    <p:sldId id="282" r:id="rId14"/>
    <p:sldId id="580" r:id="rId15"/>
    <p:sldId id="273" r:id="rId16"/>
    <p:sldId id="272" r:id="rId17"/>
    <p:sldId id="581" r:id="rId18"/>
    <p:sldId id="275" r:id="rId19"/>
    <p:sldId id="277" r:id="rId20"/>
    <p:sldId id="58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50"/>
    <p:restoredTop sz="80960"/>
  </p:normalViewPr>
  <p:slideViewPr>
    <p:cSldViewPr snapToGrid="0" snapToObjects="1" showGuides="1">
      <p:cViewPr varScale="1">
        <p:scale>
          <a:sx n="92" d="100"/>
          <a:sy n="92" d="100"/>
        </p:scale>
        <p:origin x="1192"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F85193-15FD-43D5-85E2-2FB7336ABB9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0586E514-736B-4D84-9511-3A50600201B9}">
      <dgm:prSet custT="1"/>
      <dgm:spPr/>
      <dgm:t>
        <a:bodyPr/>
        <a:lstStyle/>
        <a:p>
          <a:pPr>
            <a:lnSpc>
              <a:spcPct val="100000"/>
            </a:lnSpc>
          </a:pPr>
          <a:r>
            <a:rPr lang="en-US" sz="2800" dirty="0"/>
            <a:t>Setting the </a:t>
          </a:r>
          <a:r>
            <a:rPr lang="en-US" sz="2800"/>
            <a:t>stage </a:t>
          </a:r>
          <a:endParaRPr lang="en-US" sz="2800" dirty="0"/>
        </a:p>
      </dgm:t>
    </dgm:pt>
    <dgm:pt modelId="{419334DA-B1BC-4D48-A591-4875BDC7B59E}" type="parTrans" cxnId="{33C2E709-E1E4-4A9A-9C5B-C82B210A10FF}">
      <dgm:prSet/>
      <dgm:spPr/>
      <dgm:t>
        <a:bodyPr/>
        <a:lstStyle/>
        <a:p>
          <a:endParaRPr lang="en-US" sz="2800"/>
        </a:p>
      </dgm:t>
    </dgm:pt>
    <dgm:pt modelId="{263B4708-3C37-4DA5-90C6-C1C146AAF5E4}" type="sibTrans" cxnId="{33C2E709-E1E4-4A9A-9C5B-C82B210A10FF}">
      <dgm:prSet/>
      <dgm:spPr/>
      <dgm:t>
        <a:bodyPr/>
        <a:lstStyle/>
        <a:p>
          <a:pPr>
            <a:lnSpc>
              <a:spcPct val="100000"/>
            </a:lnSpc>
          </a:pPr>
          <a:endParaRPr lang="en-US" sz="2800"/>
        </a:p>
      </dgm:t>
    </dgm:pt>
    <dgm:pt modelId="{577E2DA7-F399-482E-A338-86B9096D675B}">
      <dgm:prSet custT="1"/>
      <dgm:spPr/>
      <dgm:t>
        <a:bodyPr/>
        <a:lstStyle/>
        <a:p>
          <a:pPr>
            <a:lnSpc>
              <a:spcPct val="100000"/>
            </a:lnSpc>
          </a:pPr>
          <a:r>
            <a:rPr lang="en-US" sz="2800"/>
            <a:t>Project IMPACT</a:t>
          </a:r>
        </a:p>
      </dgm:t>
    </dgm:pt>
    <dgm:pt modelId="{C961CC3B-8105-4CF2-9FAA-D389AB57D9DB}" type="parTrans" cxnId="{1131D6F5-1C05-47AD-A9DA-5CFC1606A8AB}">
      <dgm:prSet/>
      <dgm:spPr/>
      <dgm:t>
        <a:bodyPr/>
        <a:lstStyle/>
        <a:p>
          <a:endParaRPr lang="en-US" sz="2800"/>
        </a:p>
      </dgm:t>
    </dgm:pt>
    <dgm:pt modelId="{B164A15D-2CF4-49E5-8529-64E0869C4CBB}" type="sibTrans" cxnId="{1131D6F5-1C05-47AD-A9DA-5CFC1606A8AB}">
      <dgm:prSet/>
      <dgm:spPr/>
      <dgm:t>
        <a:bodyPr/>
        <a:lstStyle/>
        <a:p>
          <a:pPr>
            <a:lnSpc>
              <a:spcPct val="100000"/>
            </a:lnSpc>
          </a:pPr>
          <a:endParaRPr lang="en-US" sz="2800"/>
        </a:p>
      </dgm:t>
    </dgm:pt>
    <dgm:pt modelId="{5B6B11C4-9D1E-4567-9D11-3D7D8ED06325}">
      <dgm:prSet custT="1"/>
      <dgm:spPr/>
      <dgm:t>
        <a:bodyPr/>
        <a:lstStyle/>
        <a:p>
          <a:pPr>
            <a:lnSpc>
              <a:spcPct val="100000"/>
            </a:lnSpc>
          </a:pPr>
          <a:r>
            <a:rPr lang="en-US" sz="2800"/>
            <a:t>What we did</a:t>
          </a:r>
        </a:p>
      </dgm:t>
    </dgm:pt>
    <dgm:pt modelId="{59639B82-26EE-49C9-ADC0-7EF83607CFDF}" type="parTrans" cxnId="{82FC2ECB-4021-4182-82A4-950E9E327EAE}">
      <dgm:prSet/>
      <dgm:spPr/>
      <dgm:t>
        <a:bodyPr/>
        <a:lstStyle/>
        <a:p>
          <a:endParaRPr lang="en-US" sz="2800"/>
        </a:p>
      </dgm:t>
    </dgm:pt>
    <dgm:pt modelId="{1BC680BB-7E99-44A2-80E9-061E15270D54}" type="sibTrans" cxnId="{82FC2ECB-4021-4182-82A4-950E9E327EAE}">
      <dgm:prSet/>
      <dgm:spPr/>
      <dgm:t>
        <a:bodyPr/>
        <a:lstStyle/>
        <a:p>
          <a:pPr>
            <a:lnSpc>
              <a:spcPct val="100000"/>
            </a:lnSpc>
          </a:pPr>
          <a:endParaRPr lang="en-US" sz="2800"/>
        </a:p>
      </dgm:t>
    </dgm:pt>
    <dgm:pt modelId="{181CAC33-720C-4E03-AE23-06A66C1B18C2}">
      <dgm:prSet custT="1"/>
      <dgm:spPr/>
      <dgm:t>
        <a:bodyPr/>
        <a:lstStyle/>
        <a:p>
          <a:pPr>
            <a:lnSpc>
              <a:spcPct val="100000"/>
            </a:lnSpc>
          </a:pPr>
          <a:r>
            <a:rPr lang="en-US" sz="2800"/>
            <a:t>What we found</a:t>
          </a:r>
        </a:p>
      </dgm:t>
    </dgm:pt>
    <dgm:pt modelId="{C8537ED6-C9E9-4C1F-908B-9830DF8968EE}" type="parTrans" cxnId="{D2EEDBE1-8D43-429B-A892-7878C77CD65B}">
      <dgm:prSet/>
      <dgm:spPr/>
      <dgm:t>
        <a:bodyPr/>
        <a:lstStyle/>
        <a:p>
          <a:endParaRPr lang="en-US" sz="2800"/>
        </a:p>
      </dgm:t>
    </dgm:pt>
    <dgm:pt modelId="{46A11131-E987-4B58-9C08-D55706ED4D74}" type="sibTrans" cxnId="{D2EEDBE1-8D43-429B-A892-7878C77CD65B}">
      <dgm:prSet/>
      <dgm:spPr/>
      <dgm:t>
        <a:bodyPr/>
        <a:lstStyle/>
        <a:p>
          <a:pPr>
            <a:lnSpc>
              <a:spcPct val="100000"/>
            </a:lnSpc>
          </a:pPr>
          <a:endParaRPr lang="en-US" sz="2800"/>
        </a:p>
      </dgm:t>
    </dgm:pt>
    <dgm:pt modelId="{C26771DD-E9E5-4E16-A68E-C4EFEEE3EC19}">
      <dgm:prSet custT="1"/>
      <dgm:spPr/>
      <dgm:t>
        <a:bodyPr/>
        <a:lstStyle/>
        <a:p>
          <a:pPr>
            <a:lnSpc>
              <a:spcPct val="100000"/>
            </a:lnSpc>
          </a:pPr>
          <a:r>
            <a:rPr lang="en-US" sz="2800" dirty="0"/>
            <a:t>What does this mean?</a:t>
          </a:r>
        </a:p>
      </dgm:t>
    </dgm:pt>
    <dgm:pt modelId="{7FDFE3E7-CCC6-42D3-83CE-840603C64E95}" type="parTrans" cxnId="{D2346B5A-46CF-47D4-9071-9EA2A0CE5CDF}">
      <dgm:prSet/>
      <dgm:spPr/>
      <dgm:t>
        <a:bodyPr/>
        <a:lstStyle/>
        <a:p>
          <a:endParaRPr lang="en-US" sz="2800"/>
        </a:p>
      </dgm:t>
    </dgm:pt>
    <dgm:pt modelId="{13F0A803-5981-4E12-AC69-52A99DE7B33B}" type="sibTrans" cxnId="{D2346B5A-46CF-47D4-9071-9EA2A0CE5CDF}">
      <dgm:prSet/>
      <dgm:spPr/>
      <dgm:t>
        <a:bodyPr/>
        <a:lstStyle/>
        <a:p>
          <a:pPr>
            <a:lnSpc>
              <a:spcPct val="100000"/>
            </a:lnSpc>
          </a:pPr>
          <a:endParaRPr lang="en-US" sz="2800"/>
        </a:p>
      </dgm:t>
    </dgm:pt>
    <dgm:pt modelId="{A133ADE4-4764-41E9-935F-6B7217E1B29D}">
      <dgm:prSet custT="1"/>
      <dgm:spPr/>
      <dgm:t>
        <a:bodyPr/>
        <a:lstStyle/>
        <a:p>
          <a:pPr>
            <a:lnSpc>
              <a:spcPct val="100000"/>
            </a:lnSpc>
          </a:pPr>
          <a:r>
            <a:rPr lang="en-US" sz="2800" dirty="0"/>
            <a:t>Where do we go next?</a:t>
          </a:r>
        </a:p>
      </dgm:t>
    </dgm:pt>
    <dgm:pt modelId="{A54A4A57-267F-497E-8D8C-828EE37D6F3C}" type="parTrans" cxnId="{FBCCFAC2-7269-41BE-A2DC-24CE9239C123}">
      <dgm:prSet/>
      <dgm:spPr/>
      <dgm:t>
        <a:bodyPr/>
        <a:lstStyle/>
        <a:p>
          <a:endParaRPr lang="en-US" sz="2800"/>
        </a:p>
      </dgm:t>
    </dgm:pt>
    <dgm:pt modelId="{525CDFB4-999B-41CF-ACA8-9603D656DA57}" type="sibTrans" cxnId="{FBCCFAC2-7269-41BE-A2DC-24CE9239C123}">
      <dgm:prSet/>
      <dgm:spPr/>
      <dgm:t>
        <a:bodyPr/>
        <a:lstStyle/>
        <a:p>
          <a:endParaRPr lang="en-US" sz="2800"/>
        </a:p>
      </dgm:t>
    </dgm:pt>
    <dgm:pt modelId="{E36B442E-DE91-4F9D-944D-760FFD8FAEEB}" type="pres">
      <dgm:prSet presAssocID="{07F85193-15FD-43D5-85E2-2FB7336ABB9B}" presName="root" presStyleCnt="0">
        <dgm:presLayoutVars>
          <dgm:dir/>
          <dgm:resizeHandles val="exact"/>
        </dgm:presLayoutVars>
      </dgm:prSet>
      <dgm:spPr/>
    </dgm:pt>
    <dgm:pt modelId="{5C32146B-B76C-4208-98F0-F18079D5DCB7}" type="pres">
      <dgm:prSet presAssocID="{07F85193-15FD-43D5-85E2-2FB7336ABB9B}" presName="container" presStyleCnt="0">
        <dgm:presLayoutVars>
          <dgm:dir/>
          <dgm:resizeHandles val="exact"/>
        </dgm:presLayoutVars>
      </dgm:prSet>
      <dgm:spPr/>
    </dgm:pt>
    <dgm:pt modelId="{6510A457-26B5-491F-B0CB-165AD0598CBE}" type="pres">
      <dgm:prSet presAssocID="{0586E514-736B-4D84-9511-3A50600201B9}" presName="compNode" presStyleCnt="0"/>
      <dgm:spPr/>
    </dgm:pt>
    <dgm:pt modelId="{95084487-5A25-4D0A-9ECB-18C7A1F32A7C}" type="pres">
      <dgm:prSet presAssocID="{0586E514-736B-4D84-9511-3A50600201B9}" presName="iconBgRect" presStyleLbl="bgShp" presStyleIdx="0" presStyleCnt="6"/>
      <dgm:spPr/>
    </dgm:pt>
    <dgm:pt modelId="{8E1E81C7-F2A7-4265-8E1E-1EE624EB816C}" type="pres">
      <dgm:prSet presAssocID="{0586E514-736B-4D84-9511-3A50600201B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1702F299-DD22-4B20-9AF1-BFEFF68104F9}" type="pres">
      <dgm:prSet presAssocID="{0586E514-736B-4D84-9511-3A50600201B9}" presName="spaceRect" presStyleCnt="0"/>
      <dgm:spPr/>
    </dgm:pt>
    <dgm:pt modelId="{9F8D38BD-A1DC-4362-B5B3-7BE5A31EAF93}" type="pres">
      <dgm:prSet presAssocID="{0586E514-736B-4D84-9511-3A50600201B9}" presName="textRect" presStyleLbl="revTx" presStyleIdx="0" presStyleCnt="6">
        <dgm:presLayoutVars>
          <dgm:chMax val="1"/>
          <dgm:chPref val="1"/>
        </dgm:presLayoutVars>
      </dgm:prSet>
      <dgm:spPr/>
    </dgm:pt>
    <dgm:pt modelId="{D5D312D8-9B38-4DE1-9FE1-AB892DDD5A1E}" type="pres">
      <dgm:prSet presAssocID="{263B4708-3C37-4DA5-90C6-C1C146AAF5E4}" presName="sibTrans" presStyleLbl="sibTrans2D1" presStyleIdx="0" presStyleCnt="0"/>
      <dgm:spPr/>
    </dgm:pt>
    <dgm:pt modelId="{632F4189-82E8-44D4-85EB-707B87D16A82}" type="pres">
      <dgm:prSet presAssocID="{577E2DA7-F399-482E-A338-86B9096D675B}" presName="compNode" presStyleCnt="0"/>
      <dgm:spPr/>
    </dgm:pt>
    <dgm:pt modelId="{44A24C28-E3AB-4B52-B3B7-1279C95AA820}" type="pres">
      <dgm:prSet presAssocID="{577E2DA7-F399-482E-A338-86B9096D675B}" presName="iconBgRect" presStyleLbl="bgShp" presStyleIdx="1" presStyleCnt="6"/>
      <dgm:spPr/>
    </dgm:pt>
    <dgm:pt modelId="{744F0F5A-91CB-46A7-8DA9-F6FD26CC3A7F}" type="pres">
      <dgm:prSet presAssocID="{577E2DA7-F399-482E-A338-86B9096D675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pward trend"/>
        </a:ext>
      </dgm:extLst>
    </dgm:pt>
    <dgm:pt modelId="{2F0D3684-3804-47F0-95BD-8E0CCB350D57}" type="pres">
      <dgm:prSet presAssocID="{577E2DA7-F399-482E-A338-86B9096D675B}" presName="spaceRect" presStyleCnt="0"/>
      <dgm:spPr/>
    </dgm:pt>
    <dgm:pt modelId="{FEA994D8-055A-40DF-8FC8-2694EB075DE5}" type="pres">
      <dgm:prSet presAssocID="{577E2DA7-F399-482E-A338-86B9096D675B}" presName="textRect" presStyleLbl="revTx" presStyleIdx="1" presStyleCnt="6">
        <dgm:presLayoutVars>
          <dgm:chMax val="1"/>
          <dgm:chPref val="1"/>
        </dgm:presLayoutVars>
      </dgm:prSet>
      <dgm:spPr/>
    </dgm:pt>
    <dgm:pt modelId="{A7E93D69-31FF-4140-8B89-7D45DCC96D25}" type="pres">
      <dgm:prSet presAssocID="{B164A15D-2CF4-49E5-8529-64E0869C4CBB}" presName="sibTrans" presStyleLbl="sibTrans2D1" presStyleIdx="0" presStyleCnt="0"/>
      <dgm:spPr/>
    </dgm:pt>
    <dgm:pt modelId="{BA478B1D-4277-4141-B5E7-ED1C69DA5A04}" type="pres">
      <dgm:prSet presAssocID="{5B6B11C4-9D1E-4567-9D11-3D7D8ED06325}" presName="compNode" presStyleCnt="0"/>
      <dgm:spPr/>
    </dgm:pt>
    <dgm:pt modelId="{D5A88E3A-D299-437C-921A-4BCE7C3ABCBC}" type="pres">
      <dgm:prSet presAssocID="{5B6B11C4-9D1E-4567-9D11-3D7D8ED06325}" presName="iconBgRect" presStyleLbl="bgShp" presStyleIdx="2" presStyleCnt="6"/>
      <dgm:spPr/>
    </dgm:pt>
    <dgm:pt modelId="{232C6CF7-109F-489E-AEB7-B806AFBEAB29}" type="pres">
      <dgm:prSet presAssocID="{5B6B11C4-9D1E-4567-9D11-3D7D8ED0632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95D481FA-246E-41D8-A155-2801ABCFEB4A}" type="pres">
      <dgm:prSet presAssocID="{5B6B11C4-9D1E-4567-9D11-3D7D8ED06325}" presName="spaceRect" presStyleCnt="0"/>
      <dgm:spPr/>
    </dgm:pt>
    <dgm:pt modelId="{44D7DE30-32DD-471D-9FDB-A85EA1C356FA}" type="pres">
      <dgm:prSet presAssocID="{5B6B11C4-9D1E-4567-9D11-3D7D8ED06325}" presName="textRect" presStyleLbl="revTx" presStyleIdx="2" presStyleCnt="6">
        <dgm:presLayoutVars>
          <dgm:chMax val="1"/>
          <dgm:chPref val="1"/>
        </dgm:presLayoutVars>
      </dgm:prSet>
      <dgm:spPr/>
    </dgm:pt>
    <dgm:pt modelId="{E2ED9CEA-A45C-4D5A-A824-AB9B3E11433F}" type="pres">
      <dgm:prSet presAssocID="{1BC680BB-7E99-44A2-80E9-061E15270D54}" presName="sibTrans" presStyleLbl="sibTrans2D1" presStyleIdx="0" presStyleCnt="0"/>
      <dgm:spPr/>
    </dgm:pt>
    <dgm:pt modelId="{24E3AD9A-2D90-46EB-8513-BBE4CC25047C}" type="pres">
      <dgm:prSet presAssocID="{181CAC33-720C-4E03-AE23-06A66C1B18C2}" presName="compNode" presStyleCnt="0"/>
      <dgm:spPr/>
    </dgm:pt>
    <dgm:pt modelId="{57E40A19-04A4-447E-9423-25BBAAC60A13}" type="pres">
      <dgm:prSet presAssocID="{181CAC33-720C-4E03-AE23-06A66C1B18C2}" presName="iconBgRect" presStyleLbl="bgShp" presStyleIdx="3" presStyleCnt="6"/>
      <dgm:spPr/>
    </dgm:pt>
    <dgm:pt modelId="{79A02704-CD1B-454F-A7F2-69AC47250D7E}" type="pres">
      <dgm:prSet presAssocID="{181CAC33-720C-4E03-AE23-06A66C1B18C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gnifying glass"/>
        </a:ext>
      </dgm:extLst>
    </dgm:pt>
    <dgm:pt modelId="{1AE8DD95-B9CF-4B4B-A7E9-2D553490682D}" type="pres">
      <dgm:prSet presAssocID="{181CAC33-720C-4E03-AE23-06A66C1B18C2}" presName="spaceRect" presStyleCnt="0"/>
      <dgm:spPr/>
    </dgm:pt>
    <dgm:pt modelId="{156F8765-88A4-4DE9-9854-7BE3180F2A30}" type="pres">
      <dgm:prSet presAssocID="{181CAC33-720C-4E03-AE23-06A66C1B18C2}" presName="textRect" presStyleLbl="revTx" presStyleIdx="3" presStyleCnt="6">
        <dgm:presLayoutVars>
          <dgm:chMax val="1"/>
          <dgm:chPref val="1"/>
        </dgm:presLayoutVars>
      </dgm:prSet>
      <dgm:spPr/>
    </dgm:pt>
    <dgm:pt modelId="{AF2AE80D-2F2E-4727-BC9D-12CCF87E9EEB}" type="pres">
      <dgm:prSet presAssocID="{46A11131-E987-4B58-9C08-D55706ED4D74}" presName="sibTrans" presStyleLbl="sibTrans2D1" presStyleIdx="0" presStyleCnt="0"/>
      <dgm:spPr/>
    </dgm:pt>
    <dgm:pt modelId="{964B2408-FD2B-432D-8A37-04FBBBE9884B}" type="pres">
      <dgm:prSet presAssocID="{C26771DD-E9E5-4E16-A68E-C4EFEEE3EC19}" presName="compNode" presStyleCnt="0"/>
      <dgm:spPr/>
    </dgm:pt>
    <dgm:pt modelId="{2D266533-8819-4D53-8579-75EAEA744B75}" type="pres">
      <dgm:prSet presAssocID="{C26771DD-E9E5-4E16-A68E-C4EFEEE3EC19}" presName="iconBgRect" presStyleLbl="bgShp" presStyleIdx="4" presStyleCnt="6"/>
      <dgm:spPr/>
    </dgm:pt>
    <dgm:pt modelId="{550F3E28-D970-4F97-B8E8-B17B0A649EAA}" type="pres">
      <dgm:prSet presAssocID="{C26771DD-E9E5-4E16-A68E-C4EFEEE3EC1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Question mark"/>
        </a:ext>
      </dgm:extLst>
    </dgm:pt>
    <dgm:pt modelId="{F9A26D2F-6D31-4A0A-97FC-9CF5C18CE998}" type="pres">
      <dgm:prSet presAssocID="{C26771DD-E9E5-4E16-A68E-C4EFEEE3EC19}" presName="spaceRect" presStyleCnt="0"/>
      <dgm:spPr/>
    </dgm:pt>
    <dgm:pt modelId="{F2F5AB11-7FE9-4CCF-AFB2-63317FA3027D}" type="pres">
      <dgm:prSet presAssocID="{C26771DD-E9E5-4E16-A68E-C4EFEEE3EC19}" presName="textRect" presStyleLbl="revTx" presStyleIdx="4" presStyleCnt="6">
        <dgm:presLayoutVars>
          <dgm:chMax val="1"/>
          <dgm:chPref val="1"/>
        </dgm:presLayoutVars>
      </dgm:prSet>
      <dgm:spPr/>
    </dgm:pt>
    <dgm:pt modelId="{574527DA-583D-48FD-8A62-20035B842D4B}" type="pres">
      <dgm:prSet presAssocID="{13F0A803-5981-4E12-AC69-52A99DE7B33B}" presName="sibTrans" presStyleLbl="sibTrans2D1" presStyleIdx="0" presStyleCnt="0"/>
      <dgm:spPr/>
    </dgm:pt>
    <dgm:pt modelId="{5DAF7610-9CDE-4C9F-9D93-5818550550D2}" type="pres">
      <dgm:prSet presAssocID="{A133ADE4-4764-41E9-935F-6B7217E1B29D}" presName="compNode" presStyleCnt="0"/>
      <dgm:spPr/>
    </dgm:pt>
    <dgm:pt modelId="{E30327A0-7439-4DC5-A14B-6D17BD1B3921}" type="pres">
      <dgm:prSet presAssocID="{A133ADE4-4764-41E9-935F-6B7217E1B29D}" presName="iconBgRect" presStyleLbl="bgShp" presStyleIdx="5" presStyleCnt="6"/>
      <dgm:spPr/>
    </dgm:pt>
    <dgm:pt modelId="{90BA820D-5488-48CF-80CB-AF68D3E3B9A4}" type="pres">
      <dgm:prSet presAssocID="{A133ADE4-4764-41E9-935F-6B7217E1B29D}"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Map with pin"/>
        </a:ext>
      </dgm:extLst>
    </dgm:pt>
    <dgm:pt modelId="{EDD9FBA4-92AF-4A20-8707-CF5ED4C34790}" type="pres">
      <dgm:prSet presAssocID="{A133ADE4-4764-41E9-935F-6B7217E1B29D}" presName="spaceRect" presStyleCnt="0"/>
      <dgm:spPr/>
    </dgm:pt>
    <dgm:pt modelId="{FAE63C58-A150-4E41-870A-3D72DD25E16D}" type="pres">
      <dgm:prSet presAssocID="{A133ADE4-4764-41E9-935F-6B7217E1B29D}" presName="textRect" presStyleLbl="revTx" presStyleIdx="5" presStyleCnt="6">
        <dgm:presLayoutVars>
          <dgm:chMax val="1"/>
          <dgm:chPref val="1"/>
        </dgm:presLayoutVars>
      </dgm:prSet>
      <dgm:spPr/>
    </dgm:pt>
  </dgm:ptLst>
  <dgm:cxnLst>
    <dgm:cxn modelId="{48CB1102-1460-450F-B494-88B5BFC0CA96}" type="presOf" srcId="{0586E514-736B-4D84-9511-3A50600201B9}" destId="{9F8D38BD-A1DC-4362-B5B3-7BE5A31EAF93}" srcOrd="0" destOrd="0" presId="urn:microsoft.com/office/officeart/2018/2/layout/IconCircleList"/>
    <dgm:cxn modelId="{33C2E709-E1E4-4A9A-9C5B-C82B210A10FF}" srcId="{07F85193-15FD-43D5-85E2-2FB7336ABB9B}" destId="{0586E514-736B-4D84-9511-3A50600201B9}" srcOrd="0" destOrd="0" parTransId="{419334DA-B1BC-4D48-A591-4875BDC7B59E}" sibTransId="{263B4708-3C37-4DA5-90C6-C1C146AAF5E4}"/>
    <dgm:cxn modelId="{947F402A-A70C-4EA3-9A73-33F635622D6F}" type="presOf" srcId="{C26771DD-E9E5-4E16-A68E-C4EFEEE3EC19}" destId="{F2F5AB11-7FE9-4CCF-AFB2-63317FA3027D}" srcOrd="0" destOrd="0" presId="urn:microsoft.com/office/officeart/2018/2/layout/IconCircleList"/>
    <dgm:cxn modelId="{9E087438-2A86-420F-8F36-67A3BA155FA5}" type="presOf" srcId="{181CAC33-720C-4E03-AE23-06A66C1B18C2}" destId="{156F8765-88A4-4DE9-9854-7BE3180F2A30}" srcOrd="0" destOrd="0" presId="urn:microsoft.com/office/officeart/2018/2/layout/IconCircleList"/>
    <dgm:cxn modelId="{A63E2148-F22A-4731-80DC-7FAB2A704A34}" type="presOf" srcId="{07F85193-15FD-43D5-85E2-2FB7336ABB9B}" destId="{E36B442E-DE91-4F9D-944D-760FFD8FAEEB}" srcOrd="0" destOrd="0" presId="urn:microsoft.com/office/officeart/2018/2/layout/IconCircleList"/>
    <dgm:cxn modelId="{D2346B5A-46CF-47D4-9071-9EA2A0CE5CDF}" srcId="{07F85193-15FD-43D5-85E2-2FB7336ABB9B}" destId="{C26771DD-E9E5-4E16-A68E-C4EFEEE3EC19}" srcOrd="4" destOrd="0" parTransId="{7FDFE3E7-CCC6-42D3-83CE-840603C64E95}" sibTransId="{13F0A803-5981-4E12-AC69-52A99DE7B33B}"/>
    <dgm:cxn modelId="{A5766B84-3C19-417D-9581-D219639731C4}" type="presOf" srcId="{13F0A803-5981-4E12-AC69-52A99DE7B33B}" destId="{574527DA-583D-48FD-8A62-20035B842D4B}" srcOrd="0" destOrd="0" presId="urn:microsoft.com/office/officeart/2018/2/layout/IconCircleList"/>
    <dgm:cxn modelId="{80D5568F-9E2C-4C9A-93C1-2916D624D336}" type="presOf" srcId="{263B4708-3C37-4DA5-90C6-C1C146AAF5E4}" destId="{D5D312D8-9B38-4DE1-9FE1-AB892DDD5A1E}" srcOrd="0" destOrd="0" presId="urn:microsoft.com/office/officeart/2018/2/layout/IconCircleList"/>
    <dgm:cxn modelId="{F30C7394-9636-41AF-9E69-6F82A5CCC71F}" type="presOf" srcId="{577E2DA7-F399-482E-A338-86B9096D675B}" destId="{FEA994D8-055A-40DF-8FC8-2694EB075DE5}" srcOrd="0" destOrd="0" presId="urn:microsoft.com/office/officeart/2018/2/layout/IconCircleList"/>
    <dgm:cxn modelId="{F2196A9A-5E12-43DC-AB8A-530A8846EAB4}" type="presOf" srcId="{5B6B11C4-9D1E-4567-9D11-3D7D8ED06325}" destId="{44D7DE30-32DD-471D-9FDB-A85EA1C356FA}" srcOrd="0" destOrd="0" presId="urn:microsoft.com/office/officeart/2018/2/layout/IconCircleList"/>
    <dgm:cxn modelId="{A509E6A2-776A-41FB-B6BB-FAA8AC2E6D49}" type="presOf" srcId="{46A11131-E987-4B58-9C08-D55706ED4D74}" destId="{AF2AE80D-2F2E-4727-BC9D-12CCF87E9EEB}" srcOrd="0" destOrd="0" presId="urn:microsoft.com/office/officeart/2018/2/layout/IconCircleList"/>
    <dgm:cxn modelId="{948630A8-2678-45A0-B2F4-D633F07CF438}" type="presOf" srcId="{B164A15D-2CF4-49E5-8529-64E0869C4CBB}" destId="{A7E93D69-31FF-4140-8B89-7D45DCC96D25}" srcOrd="0" destOrd="0" presId="urn:microsoft.com/office/officeart/2018/2/layout/IconCircleList"/>
    <dgm:cxn modelId="{FBCCFAC2-7269-41BE-A2DC-24CE9239C123}" srcId="{07F85193-15FD-43D5-85E2-2FB7336ABB9B}" destId="{A133ADE4-4764-41E9-935F-6B7217E1B29D}" srcOrd="5" destOrd="0" parTransId="{A54A4A57-267F-497E-8D8C-828EE37D6F3C}" sibTransId="{525CDFB4-999B-41CF-ACA8-9603D656DA57}"/>
    <dgm:cxn modelId="{82FC2ECB-4021-4182-82A4-950E9E327EAE}" srcId="{07F85193-15FD-43D5-85E2-2FB7336ABB9B}" destId="{5B6B11C4-9D1E-4567-9D11-3D7D8ED06325}" srcOrd="2" destOrd="0" parTransId="{59639B82-26EE-49C9-ADC0-7EF83607CFDF}" sibTransId="{1BC680BB-7E99-44A2-80E9-061E15270D54}"/>
    <dgm:cxn modelId="{8FD9A7D1-5A6B-4B81-9E2B-671CC94FDE7B}" type="presOf" srcId="{A133ADE4-4764-41E9-935F-6B7217E1B29D}" destId="{FAE63C58-A150-4E41-870A-3D72DD25E16D}" srcOrd="0" destOrd="0" presId="urn:microsoft.com/office/officeart/2018/2/layout/IconCircleList"/>
    <dgm:cxn modelId="{D63B30D5-AAF0-4193-AC5F-DC564FEEDE6D}" type="presOf" srcId="{1BC680BB-7E99-44A2-80E9-061E15270D54}" destId="{E2ED9CEA-A45C-4D5A-A824-AB9B3E11433F}" srcOrd="0" destOrd="0" presId="urn:microsoft.com/office/officeart/2018/2/layout/IconCircleList"/>
    <dgm:cxn modelId="{D2EEDBE1-8D43-429B-A892-7878C77CD65B}" srcId="{07F85193-15FD-43D5-85E2-2FB7336ABB9B}" destId="{181CAC33-720C-4E03-AE23-06A66C1B18C2}" srcOrd="3" destOrd="0" parTransId="{C8537ED6-C9E9-4C1F-908B-9830DF8968EE}" sibTransId="{46A11131-E987-4B58-9C08-D55706ED4D74}"/>
    <dgm:cxn modelId="{1131D6F5-1C05-47AD-A9DA-5CFC1606A8AB}" srcId="{07F85193-15FD-43D5-85E2-2FB7336ABB9B}" destId="{577E2DA7-F399-482E-A338-86B9096D675B}" srcOrd="1" destOrd="0" parTransId="{C961CC3B-8105-4CF2-9FAA-D389AB57D9DB}" sibTransId="{B164A15D-2CF4-49E5-8529-64E0869C4CBB}"/>
    <dgm:cxn modelId="{B6022188-AF4F-4525-9439-EAD9127F8FF6}" type="presParOf" srcId="{E36B442E-DE91-4F9D-944D-760FFD8FAEEB}" destId="{5C32146B-B76C-4208-98F0-F18079D5DCB7}" srcOrd="0" destOrd="0" presId="urn:microsoft.com/office/officeart/2018/2/layout/IconCircleList"/>
    <dgm:cxn modelId="{75CBC194-E120-4886-BD8B-ECCD6C2AA33F}" type="presParOf" srcId="{5C32146B-B76C-4208-98F0-F18079D5DCB7}" destId="{6510A457-26B5-491F-B0CB-165AD0598CBE}" srcOrd="0" destOrd="0" presId="urn:microsoft.com/office/officeart/2018/2/layout/IconCircleList"/>
    <dgm:cxn modelId="{CF7E831E-47D4-4229-8A52-7964BB9B572B}" type="presParOf" srcId="{6510A457-26B5-491F-B0CB-165AD0598CBE}" destId="{95084487-5A25-4D0A-9ECB-18C7A1F32A7C}" srcOrd="0" destOrd="0" presId="urn:microsoft.com/office/officeart/2018/2/layout/IconCircleList"/>
    <dgm:cxn modelId="{F0BF00A2-C349-4CBF-AEAE-2B9A8F66B66D}" type="presParOf" srcId="{6510A457-26B5-491F-B0CB-165AD0598CBE}" destId="{8E1E81C7-F2A7-4265-8E1E-1EE624EB816C}" srcOrd="1" destOrd="0" presId="urn:microsoft.com/office/officeart/2018/2/layout/IconCircleList"/>
    <dgm:cxn modelId="{627A0A2B-03A7-4F81-A67E-6B27F05E687C}" type="presParOf" srcId="{6510A457-26B5-491F-B0CB-165AD0598CBE}" destId="{1702F299-DD22-4B20-9AF1-BFEFF68104F9}" srcOrd="2" destOrd="0" presId="urn:microsoft.com/office/officeart/2018/2/layout/IconCircleList"/>
    <dgm:cxn modelId="{7EB1FF99-8A51-4ED9-AB23-BDE5BD9787F3}" type="presParOf" srcId="{6510A457-26B5-491F-B0CB-165AD0598CBE}" destId="{9F8D38BD-A1DC-4362-B5B3-7BE5A31EAF93}" srcOrd="3" destOrd="0" presId="urn:microsoft.com/office/officeart/2018/2/layout/IconCircleList"/>
    <dgm:cxn modelId="{AB6EAC3F-C8E1-4615-A8AD-92C04592DF6B}" type="presParOf" srcId="{5C32146B-B76C-4208-98F0-F18079D5DCB7}" destId="{D5D312D8-9B38-4DE1-9FE1-AB892DDD5A1E}" srcOrd="1" destOrd="0" presId="urn:microsoft.com/office/officeart/2018/2/layout/IconCircleList"/>
    <dgm:cxn modelId="{57FF8E36-4913-4A52-8633-E72022000E6E}" type="presParOf" srcId="{5C32146B-B76C-4208-98F0-F18079D5DCB7}" destId="{632F4189-82E8-44D4-85EB-707B87D16A82}" srcOrd="2" destOrd="0" presId="urn:microsoft.com/office/officeart/2018/2/layout/IconCircleList"/>
    <dgm:cxn modelId="{C2B4AF9E-00CE-404F-A429-508881D6D889}" type="presParOf" srcId="{632F4189-82E8-44D4-85EB-707B87D16A82}" destId="{44A24C28-E3AB-4B52-B3B7-1279C95AA820}" srcOrd="0" destOrd="0" presId="urn:microsoft.com/office/officeart/2018/2/layout/IconCircleList"/>
    <dgm:cxn modelId="{D2F04869-6E0B-4831-9BB2-2C6F842B932F}" type="presParOf" srcId="{632F4189-82E8-44D4-85EB-707B87D16A82}" destId="{744F0F5A-91CB-46A7-8DA9-F6FD26CC3A7F}" srcOrd="1" destOrd="0" presId="urn:microsoft.com/office/officeart/2018/2/layout/IconCircleList"/>
    <dgm:cxn modelId="{2AD41415-CB2A-4387-8304-356F6226DF3C}" type="presParOf" srcId="{632F4189-82E8-44D4-85EB-707B87D16A82}" destId="{2F0D3684-3804-47F0-95BD-8E0CCB350D57}" srcOrd="2" destOrd="0" presId="urn:microsoft.com/office/officeart/2018/2/layout/IconCircleList"/>
    <dgm:cxn modelId="{364AE793-9DBC-4043-B48C-739CC5CD5DA3}" type="presParOf" srcId="{632F4189-82E8-44D4-85EB-707B87D16A82}" destId="{FEA994D8-055A-40DF-8FC8-2694EB075DE5}" srcOrd="3" destOrd="0" presId="urn:microsoft.com/office/officeart/2018/2/layout/IconCircleList"/>
    <dgm:cxn modelId="{55915B90-3EC2-40C7-9986-E2E96F1B4F17}" type="presParOf" srcId="{5C32146B-B76C-4208-98F0-F18079D5DCB7}" destId="{A7E93D69-31FF-4140-8B89-7D45DCC96D25}" srcOrd="3" destOrd="0" presId="urn:microsoft.com/office/officeart/2018/2/layout/IconCircleList"/>
    <dgm:cxn modelId="{DA2D3E24-BCA2-4230-AAB5-5856511846C0}" type="presParOf" srcId="{5C32146B-B76C-4208-98F0-F18079D5DCB7}" destId="{BA478B1D-4277-4141-B5E7-ED1C69DA5A04}" srcOrd="4" destOrd="0" presId="urn:microsoft.com/office/officeart/2018/2/layout/IconCircleList"/>
    <dgm:cxn modelId="{2B8151E3-A215-40D9-B51A-ED62A11DEA5C}" type="presParOf" srcId="{BA478B1D-4277-4141-B5E7-ED1C69DA5A04}" destId="{D5A88E3A-D299-437C-921A-4BCE7C3ABCBC}" srcOrd="0" destOrd="0" presId="urn:microsoft.com/office/officeart/2018/2/layout/IconCircleList"/>
    <dgm:cxn modelId="{961C0110-A20A-449D-9488-49BE8D23F5C3}" type="presParOf" srcId="{BA478B1D-4277-4141-B5E7-ED1C69DA5A04}" destId="{232C6CF7-109F-489E-AEB7-B806AFBEAB29}" srcOrd="1" destOrd="0" presId="urn:microsoft.com/office/officeart/2018/2/layout/IconCircleList"/>
    <dgm:cxn modelId="{B207EDC2-0456-4B26-A7BE-C7A16456658C}" type="presParOf" srcId="{BA478B1D-4277-4141-B5E7-ED1C69DA5A04}" destId="{95D481FA-246E-41D8-A155-2801ABCFEB4A}" srcOrd="2" destOrd="0" presId="urn:microsoft.com/office/officeart/2018/2/layout/IconCircleList"/>
    <dgm:cxn modelId="{39997DB1-9978-4C73-AFD0-67ED833CE1DB}" type="presParOf" srcId="{BA478B1D-4277-4141-B5E7-ED1C69DA5A04}" destId="{44D7DE30-32DD-471D-9FDB-A85EA1C356FA}" srcOrd="3" destOrd="0" presId="urn:microsoft.com/office/officeart/2018/2/layout/IconCircleList"/>
    <dgm:cxn modelId="{390BE919-83B3-4CB9-823F-4AED973CDFE4}" type="presParOf" srcId="{5C32146B-B76C-4208-98F0-F18079D5DCB7}" destId="{E2ED9CEA-A45C-4D5A-A824-AB9B3E11433F}" srcOrd="5" destOrd="0" presId="urn:microsoft.com/office/officeart/2018/2/layout/IconCircleList"/>
    <dgm:cxn modelId="{A6CFB56F-A8E8-42F4-9FC9-C3AD8FC788F8}" type="presParOf" srcId="{5C32146B-B76C-4208-98F0-F18079D5DCB7}" destId="{24E3AD9A-2D90-46EB-8513-BBE4CC25047C}" srcOrd="6" destOrd="0" presId="urn:microsoft.com/office/officeart/2018/2/layout/IconCircleList"/>
    <dgm:cxn modelId="{2327EE24-C4A1-47E2-BA2F-DCD07F6223CD}" type="presParOf" srcId="{24E3AD9A-2D90-46EB-8513-BBE4CC25047C}" destId="{57E40A19-04A4-447E-9423-25BBAAC60A13}" srcOrd="0" destOrd="0" presId="urn:microsoft.com/office/officeart/2018/2/layout/IconCircleList"/>
    <dgm:cxn modelId="{463ACD3B-6065-45DD-AE26-655BBEDE099A}" type="presParOf" srcId="{24E3AD9A-2D90-46EB-8513-BBE4CC25047C}" destId="{79A02704-CD1B-454F-A7F2-69AC47250D7E}" srcOrd="1" destOrd="0" presId="urn:microsoft.com/office/officeart/2018/2/layout/IconCircleList"/>
    <dgm:cxn modelId="{0FA65946-1252-4D9E-B9BA-23A9133814EF}" type="presParOf" srcId="{24E3AD9A-2D90-46EB-8513-BBE4CC25047C}" destId="{1AE8DD95-B9CF-4B4B-A7E9-2D553490682D}" srcOrd="2" destOrd="0" presId="urn:microsoft.com/office/officeart/2018/2/layout/IconCircleList"/>
    <dgm:cxn modelId="{09EE85CF-CC4E-4888-8F7B-96CB33C4BD17}" type="presParOf" srcId="{24E3AD9A-2D90-46EB-8513-BBE4CC25047C}" destId="{156F8765-88A4-4DE9-9854-7BE3180F2A30}" srcOrd="3" destOrd="0" presId="urn:microsoft.com/office/officeart/2018/2/layout/IconCircleList"/>
    <dgm:cxn modelId="{DBE95A4D-90E8-46A9-BFFA-41C04B976FC5}" type="presParOf" srcId="{5C32146B-B76C-4208-98F0-F18079D5DCB7}" destId="{AF2AE80D-2F2E-4727-BC9D-12CCF87E9EEB}" srcOrd="7" destOrd="0" presId="urn:microsoft.com/office/officeart/2018/2/layout/IconCircleList"/>
    <dgm:cxn modelId="{CA3FE09A-D551-48FD-822C-A4D37833453B}" type="presParOf" srcId="{5C32146B-B76C-4208-98F0-F18079D5DCB7}" destId="{964B2408-FD2B-432D-8A37-04FBBBE9884B}" srcOrd="8" destOrd="0" presId="urn:microsoft.com/office/officeart/2018/2/layout/IconCircleList"/>
    <dgm:cxn modelId="{80A2D3B5-B550-40F9-AA63-F4CFEAC5882B}" type="presParOf" srcId="{964B2408-FD2B-432D-8A37-04FBBBE9884B}" destId="{2D266533-8819-4D53-8579-75EAEA744B75}" srcOrd="0" destOrd="0" presId="urn:microsoft.com/office/officeart/2018/2/layout/IconCircleList"/>
    <dgm:cxn modelId="{B8F3CDDD-93FC-43B1-B024-55426084C31F}" type="presParOf" srcId="{964B2408-FD2B-432D-8A37-04FBBBE9884B}" destId="{550F3E28-D970-4F97-B8E8-B17B0A649EAA}" srcOrd="1" destOrd="0" presId="urn:microsoft.com/office/officeart/2018/2/layout/IconCircleList"/>
    <dgm:cxn modelId="{D47C9C5D-0DC7-4229-A34B-C467EE0C3BC2}" type="presParOf" srcId="{964B2408-FD2B-432D-8A37-04FBBBE9884B}" destId="{F9A26D2F-6D31-4A0A-97FC-9CF5C18CE998}" srcOrd="2" destOrd="0" presId="urn:microsoft.com/office/officeart/2018/2/layout/IconCircleList"/>
    <dgm:cxn modelId="{726CDEA3-DD13-4A34-A7A9-55F6512804ED}" type="presParOf" srcId="{964B2408-FD2B-432D-8A37-04FBBBE9884B}" destId="{F2F5AB11-7FE9-4CCF-AFB2-63317FA3027D}" srcOrd="3" destOrd="0" presId="urn:microsoft.com/office/officeart/2018/2/layout/IconCircleList"/>
    <dgm:cxn modelId="{15EBC0D2-449A-4EB8-A6A4-466F5AAA10BD}" type="presParOf" srcId="{5C32146B-B76C-4208-98F0-F18079D5DCB7}" destId="{574527DA-583D-48FD-8A62-20035B842D4B}" srcOrd="9" destOrd="0" presId="urn:microsoft.com/office/officeart/2018/2/layout/IconCircleList"/>
    <dgm:cxn modelId="{1B0BC2F0-4A01-46D6-85F7-A631F0D7DC8D}" type="presParOf" srcId="{5C32146B-B76C-4208-98F0-F18079D5DCB7}" destId="{5DAF7610-9CDE-4C9F-9D93-5818550550D2}" srcOrd="10" destOrd="0" presId="urn:microsoft.com/office/officeart/2018/2/layout/IconCircleList"/>
    <dgm:cxn modelId="{1316C10E-7765-4052-8EE3-D8B98082AD00}" type="presParOf" srcId="{5DAF7610-9CDE-4C9F-9D93-5818550550D2}" destId="{E30327A0-7439-4DC5-A14B-6D17BD1B3921}" srcOrd="0" destOrd="0" presId="urn:microsoft.com/office/officeart/2018/2/layout/IconCircleList"/>
    <dgm:cxn modelId="{DD98DFAF-27FB-4D31-B412-654FB2927195}" type="presParOf" srcId="{5DAF7610-9CDE-4C9F-9D93-5818550550D2}" destId="{90BA820D-5488-48CF-80CB-AF68D3E3B9A4}" srcOrd="1" destOrd="0" presId="urn:microsoft.com/office/officeart/2018/2/layout/IconCircleList"/>
    <dgm:cxn modelId="{CB946638-901F-4EAB-B0EF-FC6C08A2DBC7}" type="presParOf" srcId="{5DAF7610-9CDE-4C9F-9D93-5818550550D2}" destId="{EDD9FBA4-92AF-4A20-8707-CF5ED4C34790}" srcOrd="2" destOrd="0" presId="urn:microsoft.com/office/officeart/2018/2/layout/IconCircleList"/>
    <dgm:cxn modelId="{AF4A99AC-C5F6-4715-AA91-E1F9F1B735D2}" type="presParOf" srcId="{5DAF7610-9CDE-4C9F-9D93-5818550550D2}" destId="{FAE63C58-A150-4E41-870A-3D72DD25E16D}"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30B9D8-DA67-4326-AB97-105484E6A4F7}" type="doc">
      <dgm:prSet loTypeId="urn:microsoft.com/office/officeart/2005/8/layout/list1" loCatId="list" qsTypeId="urn:microsoft.com/office/officeart/2005/8/quickstyle/simple4" qsCatId="simple" csTypeId="urn:microsoft.com/office/officeart/2005/8/colors/accent1_2" csCatId="accent1"/>
      <dgm:spPr/>
      <dgm:t>
        <a:bodyPr/>
        <a:lstStyle/>
        <a:p>
          <a:endParaRPr lang="en-US"/>
        </a:p>
      </dgm:t>
    </dgm:pt>
    <dgm:pt modelId="{2DFD71FD-57EE-4F0B-90ED-5796C4C197AF}">
      <dgm:prSet/>
      <dgm:spPr/>
      <dgm:t>
        <a:bodyPr/>
        <a:lstStyle/>
        <a:p>
          <a:r>
            <a:rPr lang="en-US"/>
            <a:t>Staffing:</a:t>
          </a:r>
        </a:p>
      </dgm:t>
    </dgm:pt>
    <dgm:pt modelId="{83C106CC-0E91-4A6A-9AC5-9E1C02DDF00E}" type="parTrans" cxnId="{3095757E-5288-4151-AD1C-2F7CEE0D53A5}">
      <dgm:prSet/>
      <dgm:spPr/>
      <dgm:t>
        <a:bodyPr/>
        <a:lstStyle/>
        <a:p>
          <a:endParaRPr lang="en-US"/>
        </a:p>
      </dgm:t>
    </dgm:pt>
    <dgm:pt modelId="{9393BB65-1EE6-4B81-8C3A-395B2093A3E1}" type="sibTrans" cxnId="{3095757E-5288-4151-AD1C-2F7CEE0D53A5}">
      <dgm:prSet/>
      <dgm:spPr/>
      <dgm:t>
        <a:bodyPr/>
        <a:lstStyle/>
        <a:p>
          <a:endParaRPr lang="en-US"/>
        </a:p>
      </dgm:t>
    </dgm:pt>
    <dgm:pt modelId="{8B92AA45-FC82-41C0-A080-B5AD771D4F2D}">
      <dgm:prSet/>
      <dgm:spPr/>
      <dgm:t>
        <a:bodyPr/>
        <a:lstStyle/>
        <a:p>
          <a:r>
            <a:rPr lang="en-US"/>
            <a:t>Clinicians: 2 Social Workers (1 Bilingual)</a:t>
          </a:r>
        </a:p>
      </dgm:t>
    </dgm:pt>
    <dgm:pt modelId="{9694A41B-F71C-4AF0-9AD1-6BB140EE161F}" type="parTrans" cxnId="{0441F6D2-599B-4FEC-A558-40919184FD76}">
      <dgm:prSet/>
      <dgm:spPr/>
      <dgm:t>
        <a:bodyPr/>
        <a:lstStyle/>
        <a:p>
          <a:endParaRPr lang="en-US"/>
        </a:p>
      </dgm:t>
    </dgm:pt>
    <dgm:pt modelId="{03A6F225-E552-4D79-9E84-8E09D86F1F9A}" type="sibTrans" cxnId="{0441F6D2-599B-4FEC-A558-40919184FD76}">
      <dgm:prSet/>
      <dgm:spPr/>
      <dgm:t>
        <a:bodyPr/>
        <a:lstStyle/>
        <a:p>
          <a:endParaRPr lang="en-US"/>
        </a:p>
      </dgm:t>
    </dgm:pt>
    <dgm:pt modelId="{0B1E987E-EEBF-4591-931E-D51AF90A1495}">
      <dgm:prSet/>
      <dgm:spPr/>
      <dgm:t>
        <a:bodyPr/>
        <a:lstStyle/>
        <a:p>
          <a:r>
            <a:rPr lang="en-US"/>
            <a:t>Expanding to 1 additional Bilingual Social Worker</a:t>
          </a:r>
        </a:p>
      </dgm:t>
    </dgm:pt>
    <dgm:pt modelId="{DFFB6A30-AC34-4508-A5FE-0D03876E3985}" type="parTrans" cxnId="{EB911710-22BC-4701-9B03-194B6675B5F3}">
      <dgm:prSet/>
      <dgm:spPr/>
      <dgm:t>
        <a:bodyPr/>
        <a:lstStyle/>
        <a:p>
          <a:endParaRPr lang="en-US"/>
        </a:p>
      </dgm:t>
    </dgm:pt>
    <dgm:pt modelId="{E2AD1DC2-3386-44C6-BB1A-7A76EF4482CB}" type="sibTrans" cxnId="{EB911710-22BC-4701-9B03-194B6675B5F3}">
      <dgm:prSet/>
      <dgm:spPr/>
      <dgm:t>
        <a:bodyPr/>
        <a:lstStyle/>
        <a:p>
          <a:endParaRPr lang="en-US"/>
        </a:p>
      </dgm:t>
    </dgm:pt>
    <dgm:pt modelId="{7C4096A4-B36F-4653-BC0B-895020FE8DF2}">
      <dgm:prSet/>
      <dgm:spPr/>
      <dgm:t>
        <a:bodyPr/>
        <a:lstStyle/>
        <a:p>
          <a:r>
            <a:rPr lang="en-US" dirty="0"/>
            <a:t>Program Director: Psychologist</a:t>
          </a:r>
        </a:p>
      </dgm:t>
    </dgm:pt>
    <dgm:pt modelId="{9BEC5B41-A690-45EA-8832-DD57411D3335}" type="parTrans" cxnId="{5203D3A9-7809-45CC-B267-CF78A2177443}">
      <dgm:prSet/>
      <dgm:spPr/>
      <dgm:t>
        <a:bodyPr/>
        <a:lstStyle/>
        <a:p>
          <a:endParaRPr lang="en-US"/>
        </a:p>
      </dgm:t>
    </dgm:pt>
    <dgm:pt modelId="{4F6D1A85-09AC-46D4-844C-B9FCBF2954E2}" type="sibTrans" cxnId="{5203D3A9-7809-45CC-B267-CF78A2177443}">
      <dgm:prSet/>
      <dgm:spPr/>
      <dgm:t>
        <a:bodyPr/>
        <a:lstStyle/>
        <a:p>
          <a:endParaRPr lang="en-US"/>
        </a:p>
      </dgm:t>
    </dgm:pt>
    <dgm:pt modelId="{F497D410-BF9F-44DC-AB4B-E6579A79A4FB}">
      <dgm:prSet/>
      <dgm:spPr/>
      <dgm:t>
        <a:bodyPr/>
        <a:lstStyle/>
        <a:p>
          <a:r>
            <a:rPr lang="en-US"/>
            <a:t>Supervisor: Psychologist </a:t>
          </a:r>
        </a:p>
      </dgm:t>
    </dgm:pt>
    <dgm:pt modelId="{4DF69F49-0913-4BDF-AFCA-2E8CC0356B8F}" type="parTrans" cxnId="{8C9B8945-46E5-4F42-B504-D22C121CDC60}">
      <dgm:prSet/>
      <dgm:spPr/>
      <dgm:t>
        <a:bodyPr/>
        <a:lstStyle/>
        <a:p>
          <a:endParaRPr lang="en-US"/>
        </a:p>
      </dgm:t>
    </dgm:pt>
    <dgm:pt modelId="{DF79AAD2-2C7A-41FC-9278-EF1E378624F2}" type="sibTrans" cxnId="{8C9B8945-46E5-4F42-B504-D22C121CDC60}">
      <dgm:prSet/>
      <dgm:spPr/>
      <dgm:t>
        <a:bodyPr/>
        <a:lstStyle/>
        <a:p>
          <a:endParaRPr lang="en-US"/>
        </a:p>
      </dgm:t>
    </dgm:pt>
    <dgm:pt modelId="{27243372-357F-4A5C-9281-2D2AC9EF7AD9}">
      <dgm:prSet/>
      <dgm:spPr/>
      <dgm:t>
        <a:bodyPr/>
        <a:lstStyle/>
        <a:p>
          <a:r>
            <a:rPr lang="en-US"/>
            <a:t>Intensity:</a:t>
          </a:r>
        </a:p>
      </dgm:t>
    </dgm:pt>
    <dgm:pt modelId="{CC5B8FF5-E040-47F4-9C09-462AD30C8C58}" type="parTrans" cxnId="{FF7C8128-87D1-438B-84F0-5E9516CCAE51}">
      <dgm:prSet/>
      <dgm:spPr/>
      <dgm:t>
        <a:bodyPr/>
        <a:lstStyle/>
        <a:p>
          <a:endParaRPr lang="en-US"/>
        </a:p>
      </dgm:t>
    </dgm:pt>
    <dgm:pt modelId="{A8A33339-734F-4DB0-85D0-DD5F8E60FDAC}" type="sibTrans" cxnId="{FF7C8128-87D1-438B-84F0-5E9516CCAE51}">
      <dgm:prSet/>
      <dgm:spPr/>
      <dgm:t>
        <a:bodyPr/>
        <a:lstStyle/>
        <a:p>
          <a:endParaRPr lang="en-US"/>
        </a:p>
      </dgm:t>
    </dgm:pt>
    <dgm:pt modelId="{0063C69D-517D-413A-9694-AF1AA3E566B9}">
      <dgm:prSet/>
      <dgm:spPr/>
      <dgm:t>
        <a:bodyPr/>
        <a:lstStyle/>
        <a:p>
          <a:r>
            <a:rPr lang="en-US"/>
            <a:t>Clinicians work with 3 families at a time.  </a:t>
          </a:r>
        </a:p>
      </dgm:t>
    </dgm:pt>
    <dgm:pt modelId="{690EC861-3332-4A93-860A-D045D00C0EDF}" type="parTrans" cxnId="{D164E177-0E2E-4270-B1AF-119F66ED1C55}">
      <dgm:prSet/>
      <dgm:spPr/>
      <dgm:t>
        <a:bodyPr/>
        <a:lstStyle/>
        <a:p>
          <a:endParaRPr lang="en-US"/>
        </a:p>
      </dgm:t>
    </dgm:pt>
    <dgm:pt modelId="{99704A35-C9B6-4790-A080-52C6B3B1A618}" type="sibTrans" cxnId="{D164E177-0E2E-4270-B1AF-119F66ED1C55}">
      <dgm:prSet/>
      <dgm:spPr/>
      <dgm:t>
        <a:bodyPr/>
        <a:lstStyle/>
        <a:p>
          <a:endParaRPr lang="en-US"/>
        </a:p>
      </dgm:t>
    </dgm:pt>
    <dgm:pt modelId="{A180673A-8A14-46D2-B50D-83902D85F1DC}">
      <dgm:prSet/>
      <dgm:spPr/>
      <dgm:t>
        <a:bodyPr/>
        <a:lstStyle/>
        <a:p>
          <a:r>
            <a:rPr lang="en-US" dirty="0"/>
            <a:t>Each family is seen:</a:t>
          </a:r>
        </a:p>
      </dgm:t>
    </dgm:pt>
    <dgm:pt modelId="{023CF393-66B9-4212-B6BF-65EDBA69C7D4}" type="parTrans" cxnId="{B54C3537-4E25-4329-9DCF-863F18BB6AAA}">
      <dgm:prSet/>
      <dgm:spPr/>
      <dgm:t>
        <a:bodyPr/>
        <a:lstStyle/>
        <a:p>
          <a:endParaRPr lang="en-US"/>
        </a:p>
      </dgm:t>
    </dgm:pt>
    <dgm:pt modelId="{7C686F30-D86E-4A9A-9E85-DCDB9BF11C31}" type="sibTrans" cxnId="{B54C3537-4E25-4329-9DCF-863F18BB6AAA}">
      <dgm:prSet/>
      <dgm:spPr/>
      <dgm:t>
        <a:bodyPr/>
        <a:lstStyle/>
        <a:p>
          <a:endParaRPr lang="en-US"/>
        </a:p>
      </dgm:t>
    </dgm:pt>
    <dgm:pt modelId="{7032EE89-3BB5-411D-860E-30D31FF1B01C}">
      <dgm:prSet/>
      <dgm:spPr/>
      <dgm:t>
        <a:bodyPr/>
        <a:lstStyle/>
        <a:p>
          <a:pPr>
            <a:buFont typeface="Courier New" panose="02070309020205020404" pitchFamily="49" charset="0"/>
            <a:buChar char="o"/>
          </a:pPr>
          <a:r>
            <a:rPr lang="en-US" dirty="0"/>
            <a:t>1-½ to 2 hours a day</a:t>
          </a:r>
        </a:p>
      </dgm:t>
    </dgm:pt>
    <dgm:pt modelId="{13C0FED7-4487-450E-9709-1EC8982ECEB3}" type="parTrans" cxnId="{6673F93B-ED4C-47F2-9DB3-AA10754BF8BF}">
      <dgm:prSet/>
      <dgm:spPr/>
      <dgm:t>
        <a:bodyPr/>
        <a:lstStyle/>
        <a:p>
          <a:endParaRPr lang="en-US"/>
        </a:p>
      </dgm:t>
    </dgm:pt>
    <dgm:pt modelId="{D415EB37-E58D-4BF5-9FD5-329881F8F5AF}" type="sibTrans" cxnId="{6673F93B-ED4C-47F2-9DB3-AA10754BF8BF}">
      <dgm:prSet/>
      <dgm:spPr/>
      <dgm:t>
        <a:bodyPr/>
        <a:lstStyle/>
        <a:p>
          <a:endParaRPr lang="en-US"/>
        </a:p>
      </dgm:t>
    </dgm:pt>
    <dgm:pt modelId="{7AE20426-2D2D-4053-B3C1-5D0BB628A90A}">
      <dgm:prSet/>
      <dgm:spPr/>
      <dgm:t>
        <a:bodyPr/>
        <a:lstStyle/>
        <a:p>
          <a:pPr>
            <a:buFont typeface="Courier New" panose="02070309020205020404" pitchFamily="49" charset="0"/>
            <a:buChar char="o"/>
          </a:pPr>
          <a:r>
            <a:rPr lang="en-US" dirty="0"/>
            <a:t>3 days a week </a:t>
          </a:r>
        </a:p>
      </dgm:t>
    </dgm:pt>
    <dgm:pt modelId="{2E82B6A0-E686-4EE9-8756-9C472CC3FB69}" type="parTrans" cxnId="{C20CFB42-B972-4587-809F-770A87BAB140}">
      <dgm:prSet/>
      <dgm:spPr/>
      <dgm:t>
        <a:bodyPr/>
        <a:lstStyle/>
        <a:p>
          <a:endParaRPr lang="en-US"/>
        </a:p>
      </dgm:t>
    </dgm:pt>
    <dgm:pt modelId="{BB46B8ED-C947-4677-B3B9-A2231D4D7A66}" type="sibTrans" cxnId="{C20CFB42-B972-4587-809F-770A87BAB140}">
      <dgm:prSet/>
      <dgm:spPr/>
      <dgm:t>
        <a:bodyPr/>
        <a:lstStyle/>
        <a:p>
          <a:endParaRPr lang="en-US"/>
        </a:p>
      </dgm:t>
    </dgm:pt>
    <dgm:pt modelId="{CA5B88CB-3EF6-477C-8392-F7E013DA1ECA}">
      <dgm:prSet/>
      <dgm:spPr/>
      <dgm:t>
        <a:bodyPr/>
        <a:lstStyle/>
        <a:p>
          <a:pPr>
            <a:buFont typeface="Courier New" panose="02070309020205020404" pitchFamily="49" charset="0"/>
            <a:buChar char="o"/>
          </a:pPr>
          <a:r>
            <a:rPr lang="en-US" dirty="0"/>
            <a:t>for 4-6 months</a:t>
          </a:r>
        </a:p>
      </dgm:t>
    </dgm:pt>
    <dgm:pt modelId="{9F0D18F5-2A0F-4C0E-BE0C-1A330D31D763}" type="parTrans" cxnId="{8845A147-BDEC-469C-8964-9B3F68AAE04E}">
      <dgm:prSet/>
      <dgm:spPr/>
      <dgm:t>
        <a:bodyPr/>
        <a:lstStyle/>
        <a:p>
          <a:endParaRPr lang="en-US"/>
        </a:p>
      </dgm:t>
    </dgm:pt>
    <dgm:pt modelId="{7FCE3C56-EC00-4642-8326-B3140F9DC11F}" type="sibTrans" cxnId="{8845A147-BDEC-469C-8964-9B3F68AAE04E}">
      <dgm:prSet/>
      <dgm:spPr/>
      <dgm:t>
        <a:bodyPr/>
        <a:lstStyle/>
        <a:p>
          <a:endParaRPr lang="en-US"/>
        </a:p>
      </dgm:t>
    </dgm:pt>
    <dgm:pt modelId="{A5126784-2675-1E4E-94AC-6C70E896352C}" type="pres">
      <dgm:prSet presAssocID="{4F30B9D8-DA67-4326-AB97-105484E6A4F7}" presName="linear" presStyleCnt="0">
        <dgm:presLayoutVars>
          <dgm:dir/>
          <dgm:animLvl val="lvl"/>
          <dgm:resizeHandles val="exact"/>
        </dgm:presLayoutVars>
      </dgm:prSet>
      <dgm:spPr/>
    </dgm:pt>
    <dgm:pt modelId="{9BB41D05-06D7-9045-80DB-6CB45A9B04AB}" type="pres">
      <dgm:prSet presAssocID="{2DFD71FD-57EE-4F0B-90ED-5796C4C197AF}" presName="parentLin" presStyleCnt="0"/>
      <dgm:spPr/>
    </dgm:pt>
    <dgm:pt modelId="{0C99567B-9CAE-C44B-B4E2-E59A92F225D0}" type="pres">
      <dgm:prSet presAssocID="{2DFD71FD-57EE-4F0B-90ED-5796C4C197AF}" presName="parentLeftMargin" presStyleLbl="node1" presStyleIdx="0" presStyleCnt="2"/>
      <dgm:spPr/>
    </dgm:pt>
    <dgm:pt modelId="{17CE9642-2525-324D-B23E-508E59165AC7}" type="pres">
      <dgm:prSet presAssocID="{2DFD71FD-57EE-4F0B-90ED-5796C4C197AF}" presName="parentText" presStyleLbl="node1" presStyleIdx="0" presStyleCnt="2">
        <dgm:presLayoutVars>
          <dgm:chMax val="0"/>
          <dgm:bulletEnabled val="1"/>
        </dgm:presLayoutVars>
      </dgm:prSet>
      <dgm:spPr/>
    </dgm:pt>
    <dgm:pt modelId="{42D84BFC-F107-7E4D-B9D3-7A15627E7CC5}" type="pres">
      <dgm:prSet presAssocID="{2DFD71FD-57EE-4F0B-90ED-5796C4C197AF}" presName="negativeSpace" presStyleCnt="0"/>
      <dgm:spPr/>
    </dgm:pt>
    <dgm:pt modelId="{01CC9A7A-1540-2940-B1C6-0AF145205C65}" type="pres">
      <dgm:prSet presAssocID="{2DFD71FD-57EE-4F0B-90ED-5796C4C197AF}" presName="childText" presStyleLbl="conFgAcc1" presStyleIdx="0" presStyleCnt="2">
        <dgm:presLayoutVars>
          <dgm:bulletEnabled val="1"/>
        </dgm:presLayoutVars>
      </dgm:prSet>
      <dgm:spPr/>
    </dgm:pt>
    <dgm:pt modelId="{FD0AF1BC-A118-674E-AE9D-295F7F66D20F}" type="pres">
      <dgm:prSet presAssocID="{9393BB65-1EE6-4B81-8C3A-395B2093A3E1}" presName="spaceBetweenRectangles" presStyleCnt="0"/>
      <dgm:spPr/>
    </dgm:pt>
    <dgm:pt modelId="{6BBF9F4D-A008-054C-8383-C157AF6FB987}" type="pres">
      <dgm:prSet presAssocID="{27243372-357F-4A5C-9281-2D2AC9EF7AD9}" presName="parentLin" presStyleCnt="0"/>
      <dgm:spPr/>
    </dgm:pt>
    <dgm:pt modelId="{F4077ABE-069A-554E-9CA2-CB17E87A68B3}" type="pres">
      <dgm:prSet presAssocID="{27243372-357F-4A5C-9281-2D2AC9EF7AD9}" presName="parentLeftMargin" presStyleLbl="node1" presStyleIdx="0" presStyleCnt="2"/>
      <dgm:spPr/>
    </dgm:pt>
    <dgm:pt modelId="{AE95DC22-6E00-2E4C-846F-748293C49A18}" type="pres">
      <dgm:prSet presAssocID="{27243372-357F-4A5C-9281-2D2AC9EF7AD9}" presName="parentText" presStyleLbl="node1" presStyleIdx="1" presStyleCnt="2">
        <dgm:presLayoutVars>
          <dgm:chMax val="0"/>
          <dgm:bulletEnabled val="1"/>
        </dgm:presLayoutVars>
      </dgm:prSet>
      <dgm:spPr/>
    </dgm:pt>
    <dgm:pt modelId="{285378C7-B2B7-6749-A74A-B0711C3B75B7}" type="pres">
      <dgm:prSet presAssocID="{27243372-357F-4A5C-9281-2D2AC9EF7AD9}" presName="negativeSpace" presStyleCnt="0"/>
      <dgm:spPr/>
    </dgm:pt>
    <dgm:pt modelId="{C123EE2C-5B9F-D849-877F-4ED876F144EB}" type="pres">
      <dgm:prSet presAssocID="{27243372-357F-4A5C-9281-2D2AC9EF7AD9}" presName="childText" presStyleLbl="conFgAcc1" presStyleIdx="1" presStyleCnt="2">
        <dgm:presLayoutVars>
          <dgm:bulletEnabled val="1"/>
        </dgm:presLayoutVars>
      </dgm:prSet>
      <dgm:spPr/>
    </dgm:pt>
  </dgm:ptLst>
  <dgm:cxnLst>
    <dgm:cxn modelId="{2E29320B-CAD6-1D45-BDE5-B41875057F92}" type="presOf" srcId="{27243372-357F-4A5C-9281-2D2AC9EF7AD9}" destId="{AE95DC22-6E00-2E4C-846F-748293C49A18}" srcOrd="1" destOrd="0" presId="urn:microsoft.com/office/officeart/2005/8/layout/list1"/>
    <dgm:cxn modelId="{EB911710-22BC-4701-9B03-194B6675B5F3}" srcId="{2DFD71FD-57EE-4F0B-90ED-5796C4C197AF}" destId="{0B1E987E-EEBF-4591-931E-D51AF90A1495}" srcOrd="1" destOrd="0" parTransId="{DFFB6A30-AC34-4508-A5FE-0D03876E3985}" sibTransId="{E2AD1DC2-3386-44C6-BB1A-7A76EF4482CB}"/>
    <dgm:cxn modelId="{D9ACDA21-879C-814E-8FAD-639D0086B2A7}" type="presOf" srcId="{CA5B88CB-3EF6-477C-8392-F7E013DA1ECA}" destId="{C123EE2C-5B9F-D849-877F-4ED876F144EB}" srcOrd="0" destOrd="4" presId="urn:microsoft.com/office/officeart/2005/8/layout/list1"/>
    <dgm:cxn modelId="{FF7C8128-87D1-438B-84F0-5E9516CCAE51}" srcId="{4F30B9D8-DA67-4326-AB97-105484E6A4F7}" destId="{27243372-357F-4A5C-9281-2D2AC9EF7AD9}" srcOrd="1" destOrd="0" parTransId="{CC5B8FF5-E040-47F4-9C09-462AD30C8C58}" sibTransId="{A8A33339-734F-4DB0-85D0-DD5F8E60FDAC}"/>
    <dgm:cxn modelId="{B54C3537-4E25-4329-9DCF-863F18BB6AAA}" srcId="{27243372-357F-4A5C-9281-2D2AC9EF7AD9}" destId="{A180673A-8A14-46D2-B50D-83902D85F1DC}" srcOrd="1" destOrd="0" parTransId="{023CF393-66B9-4212-B6BF-65EDBA69C7D4}" sibTransId="{7C686F30-D86E-4A9A-9E85-DCDB9BF11C31}"/>
    <dgm:cxn modelId="{6673F93B-ED4C-47F2-9DB3-AA10754BF8BF}" srcId="{A180673A-8A14-46D2-B50D-83902D85F1DC}" destId="{7032EE89-3BB5-411D-860E-30D31FF1B01C}" srcOrd="0" destOrd="0" parTransId="{13C0FED7-4487-450E-9709-1EC8982ECEB3}" sibTransId="{D415EB37-E58D-4BF5-9FD5-329881F8F5AF}"/>
    <dgm:cxn modelId="{C20CFB42-B972-4587-809F-770A87BAB140}" srcId="{A180673A-8A14-46D2-B50D-83902D85F1DC}" destId="{7AE20426-2D2D-4053-B3C1-5D0BB628A90A}" srcOrd="1" destOrd="0" parTransId="{2E82B6A0-E686-4EE9-8756-9C472CC3FB69}" sibTransId="{BB46B8ED-C947-4677-B3B9-A2231D4D7A66}"/>
    <dgm:cxn modelId="{8C9B8945-46E5-4F42-B504-D22C121CDC60}" srcId="{2DFD71FD-57EE-4F0B-90ED-5796C4C197AF}" destId="{F497D410-BF9F-44DC-AB4B-E6579A79A4FB}" srcOrd="3" destOrd="0" parTransId="{4DF69F49-0913-4BDF-AFCA-2E8CC0356B8F}" sibTransId="{DF79AAD2-2C7A-41FC-9278-EF1E378624F2}"/>
    <dgm:cxn modelId="{8845A147-BDEC-469C-8964-9B3F68AAE04E}" srcId="{A180673A-8A14-46D2-B50D-83902D85F1DC}" destId="{CA5B88CB-3EF6-477C-8392-F7E013DA1ECA}" srcOrd="2" destOrd="0" parTransId="{9F0D18F5-2A0F-4C0E-BE0C-1A330D31D763}" sibTransId="{7FCE3C56-EC00-4642-8326-B3140F9DC11F}"/>
    <dgm:cxn modelId="{2A00A458-D141-9144-8AE2-21733E3CA2E8}" type="presOf" srcId="{F497D410-BF9F-44DC-AB4B-E6579A79A4FB}" destId="{01CC9A7A-1540-2940-B1C6-0AF145205C65}" srcOrd="0" destOrd="3" presId="urn:microsoft.com/office/officeart/2005/8/layout/list1"/>
    <dgm:cxn modelId="{4B5FA45C-CFC8-F246-BC28-1E1F2079B21E}" type="presOf" srcId="{7C4096A4-B36F-4653-BC0B-895020FE8DF2}" destId="{01CC9A7A-1540-2940-B1C6-0AF145205C65}" srcOrd="0" destOrd="2" presId="urn:microsoft.com/office/officeart/2005/8/layout/list1"/>
    <dgm:cxn modelId="{27AFED60-398A-CB4D-9E44-0731037D284B}" type="presOf" srcId="{0B1E987E-EEBF-4591-931E-D51AF90A1495}" destId="{01CC9A7A-1540-2940-B1C6-0AF145205C65}" srcOrd="0" destOrd="1" presId="urn:microsoft.com/office/officeart/2005/8/layout/list1"/>
    <dgm:cxn modelId="{3AC1DB6E-82F6-E14C-AE5B-6B39C3113D29}" type="presOf" srcId="{0063C69D-517D-413A-9694-AF1AA3E566B9}" destId="{C123EE2C-5B9F-D849-877F-4ED876F144EB}" srcOrd="0" destOrd="0" presId="urn:microsoft.com/office/officeart/2005/8/layout/list1"/>
    <dgm:cxn modelId="{D164E177-0E2E-4270-B1AF-119F66ED1C55}" srcId="{27243372-357F-4A5C-9281-2D2AC9EF7AD9}" destId="{0063C69D-517D-413A-9694-AF1AA3E566B9}" srcOrd="0" destOrd="0" parTransId="{690EC861-3332-4A93-860A-D045D00C0EDF}" sibTransId="{99704A35-C9B6-4790-A080-52C6B3B1A618}"/>
    <dgm:cxn modelId="{3095757E-5288-4151-AD1C-2F7CEE0D53A5}" srcId="{4F30B9D8-DA67-4326-AB97-105484E6A4F7}" destId="{2DFD71FD-57EE-4F0B-90ED-5796C4C197AF}" srcOrd="0" destOrd="0" parTransId="{83C106CC-0E91-4A6A-9AC5-9E1C02DDF00E}" sibTransId="{9393BB65-1EE6-4B81-8C3A-395B2093A3E1}"/>
    <dgm:cxn modelId="{BE5BEF81-DFA8-354A-8204-4C6E368F5759}" type="presOf" srcId="{7032EE89-3BB5-411D-860E-30D31FF1B01C}" destId="{C123EE2C-5B9F-D849-877F-4ED876F144EB}" srcOrd="0" destOrd="2" presId="urn:microsoft.com/office/officeart/2005/8/layout/list1"/>
    <dgm:cxn modelId="{6F840D87-5D42-2940-A390-A918295A082E}" type="presOf" srcId="{7AE20426-2D2D-4053-B3C1-5D0BB628A90A}" destId="{C123EE2C-5B9F-D849-877F-4ED876F144EB}" srcOrd="0" destOrd="3" presId="urn:microsoft.com/office/officeart/2005/8/layout/list1"/>
    <dgm:cxn modelId="{5203D3A9-7809-45CC-B267-CF78A2177443}" srcId="{2DFD71FD-57EE-4F0B-90ED-5796C4C197AF}" destId="{7C4096A4-B36F-4653-BC0B-895020FE8DF2}" srcOrd="2" destOrd="0" parTransId="{9BEC5B41-A690-45EA-8832-DD57411D3335}" sibTransId="{4F6D1A85-09AC-46D4-844C-B9FCBF2954E2}"/>
    <dgm:cxn modelId="{0441F6D2-599B-4FEC-A558-40919184FD76}" srcId="{2DFD71FD-57EE-4F0B-90ED-5796C4C197AF}" destId="{8B92AA45-FC82-41C0-A080-B5AD771D4F2D}" srcOrd="0" destOrd="0" parTransId="{9694A41B-F71C-4AF0-9AD1-6BB140EE161F}" sibTransId="{03A6F225-E552-4D79-9E84-8E09D86F1F9A}"/>
    <dgm:cxn modelId="{6A0FE5D4-287A-4D44-986F-451FE34CA4C8}" type="presOf" srcId="{2DFD71FD-57EE-4F0B-90ED-5796C4C197AF}" destId="{17CE9642-2525-324D-B23E-508E59165AC7}" srcOrd="1" destOrd="0" presId="urn:microsoft.com/office/officeart/2005/8/layout/list1"/>
    <dgm:cxn modelId="{CEFC7ED6-98F8-7444-99DC-F8258CB28EA1}" type="presOf" srcId="{27243372-357F-4A5C-9281-2D2AC9EF7AD9}" destId="{F4077ABE-069A-554E-9CA2-CB17E87A68B3}" srcOrd="0" destOrd="0" presId="urn:microsoft.com/office/officeart/2005/8/layout/list1"/>
    <dgm:cxn modelId="{C0E434D7-AE51-3648-AD9B-934E3346AD12}" type="presOf" srcId="{4F30B9D8-DA67-4326-AB97-105484E6A4F7}" destId="{A5126784-2675-1E4E-94AC-6C70E896352C}" srcOrd="0" destOrd="0" presId="urn:microsoft.com/office/officeart/2005/8/layout/list1"/>
    <dgm:cxn modelId="{F83410DB-B240-2042-9561-BA0AF5E7BCE3}" type="presOf" srcId="{A180673A-8A14-46D2-B50D-83902D85F1DC}" destId="{C123EE2C-5B9F-D849-877F-4ED876F144EB}" srcOrd="0" destOrd="1" presId="urn:microsoft.com/office/officeart/2005/8/layout/list1"/>
    <dgm:cxn modelId="{222DCEEC-E1B6-C049-9118-E05EC75E40B2}" type="presOf" srcId="{2DFD71FD-57EE-4F0B-90ED-5796C4C197AF}" destId="{0C99567B-9CAE-C44B-B4E2-E59A92F225D0}" srcOrd="0" destOrd="0" presId="urn:microsoft.com/office/officeart/2005/8/layout/list1"/>
    <dgm:cxn modelId="{C258ECF8-886D-9747-A931-0A205D142AEE}" type="presOf" srcId="{8B92AA45-FC82-41C0-A080-B5AD771D4F2D}" destId="{01CC9A7A-1540-2940-B1C6-0AF145205C65}" srcOrd="0" destOrd="0" presId="urn:microsoft.com/office/officeart/2005/8/layout/list1"/>
    <dgm:cxn modelId="{E13092AB-7FFD-6545-BB3B-9CE3155586EF}" type="presParOf" srcId="{A5126784-2675-1E4E-94AC-6C70E896352C}" destId="{9BB41D05-06D7-9045-80DB-6CB45A9B04AB}" srcOrd="0" destOrd="0" presId="urn:microsoft.com/office/officeart/2005/8/layout/list1"/>
    <dgm:cxn modelId="{CCF8F06E-EBC3-8943-B370-7C8F8EBA9FBE}" type="presParOf" srcId="{9BB41D05-06D7-9045-80DB-6CB45A9B04AB}" destId="{0C99567B-9CAE-C44B-B4E2-E59A92F225D0}" srcOrd="0" destOrd="0" presId="urn:microsoft.com/office/officeart/2005/8/layout/list1"/>
    <dgm:cxn modelId="{F877BF10-A3C5-9248-9B70-BFCA2C6931D9}" type="presParOf" srcId="{9BB41D05-06D7-9045-80DB-6CB45A9B04AB}" destId="{17CE9642-2525-324D-B23E-508E59165AC7}" srcOrd="1" destOrd="0" presId="urn:microsoft.com/office/officeart/2005/8/layout/list1"/>
    <dgm:cxn modelId="{23C35ABB-FA78-6C4A-BD98-B416FC5BC8EC}" type="presParOf" srcId="{A5126784-2675-1E4E-94AC-6C70E896352C}" destId="{42D84BFC-F107-7E4D-B9D3-7A15627E7CC5}" srcOrd="1" destOrd="0" presId="urn:microsoft.com/office/officeart/2005/8/layout/list1"/>
    <dgm:cxn modelId="{C704E2C9-2FA2-AF49-ADA7-B733BE7FB722}" type="presParOf" srcId="{A5126784-2675-1E4E-94AC-6C70E896352C}" destId="{01CC9A7A-1540-2940-B1C6-0AF145205C65}" srcOrd="2" destOrd="0" presId="urn:microsoft.com/office/officeart/2005/8/layout/list1"/>
    <dgm:cxn modelId="{6F9FCD78-C1B5-424D-9244-D15F0380711A}" type="presParOf" srcId="{A5126784-2675-1E4E-94AC-6C70E896352C}" destId="{FD0AF1BC-A118-674E-AE9D-295F7F66D20F}" srcOrd="3" destOrd="0" presId="urn:microsoft.com/office/officeart/2005/8/layout/list1"/>
    <dgm:cxn modelId="{856349C7-C9EB-0545-99FF-AE31E8DC16CC}" type="presParOf" srcId="{A5126784-2675-1E4E-94AC-6C70E896352C}" destId="{6BBF9F4D-A008-054C-8383-C157AF6FB987}" srcOrd="4" destOrd="0" presId="urn:microsoft.com/office/officeart/2005/8/layout/list1"/>
    <dgm:cxn modelId="{DCC6722D-860B-B946-9D87-1C49B90607E7}" type="presParOf" srcId="{6BBF9F4D-A008-054C-8383-C157AF6FB987}" destId="{F4077ABE-069A-554E-9CA2-CB17E87A68B3}" srcOrd="0" destOrd="0" presId="urn:microsoft.com/office/officeart/2005/8/layout/list1"/>
    <dgm:cxn modelId="{E03B942B-9EEC-5042-A564-415F2A1E5436}" type="presParOf" srcId="{6BBF9F4D-A008-054C-8383-C157AF6FB987}" destId="{AE95DC22-6E00-2E4C-846F-748293C49A18}" srcOrd="1" destOrd="0" presId="urn:microsoft.com/office/officeart/2005/8/layout/list1"/>
    <dgm:cxn modelId="{BFE0D199-74A1-C54D-AA2E-F59A65932553}" type="presParOf" srcId="{A5126784-2675-1E4E-94AC-6C70E896352C}" destId="{285378C7-B2B7-6749-A74A-B0711C3B75B7}" srcOrd="5" destOrd="0" presId="urn:microsoft.com/office/officeart/2005/8/layout/list1"/>
    <dgm:cxn modelId="{64BD3052-80C9-0947-80A4-F81E81FE5CA0}" type="presParOf" srcId="{A5126784-2675-1E4E-94AC-6C70E896352C}" destId="{C123EE2C-5B9F-D849-877F-4ED876F144EB}"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69E9C9-3CF6-4126-8830-9A3F656025A3}" type="doc">
      <dgm:prSet loTypeId="urn:microsoft.com/office/officeart/2016/7/layout/LinearBlockProcessNumbered" loCatId="process" qsTypeId="urn:microsoft.com/office/officeart/2005/8/quickstyle/simple1" qsCatId="simple" csTypeId="urn:microsoft.com/office/officeart/2005/8/colors/accent1_4" csCatId="accent1" phldr="1"/>
      <dgm:spPr/>
      <dgm:t>
        <a:bodyPr/>
        <a:lstStyle/>
        <a:p>
          <a:endParaRPr lang="en-US"/>
        </a:p>
      </dgm:t>
    </dgm:pt>
    <dgm:pt modelId="{1EF6DD58-F4BC-4A8B-BE0C-86B779903FB3}">
      <dgm:prSet/>
      <dgm:spPr/>
      <dgm:t>
        <a:bodyPr/>
        <a:lstStyle/>
        <a:p>
          <a:r>
            <a:rPr lang="en-US"/>
            <a:t>Combined Project IMPACT and NCANDS files based on question</a:t>
          </a:r>
        </a:p>
      </dgm:t>
    </dgm:pt>
    <dgm:pt modelId="{304ED8B2-2D70-418A-92DE-EA33EBB0328F}" type="parTrans" cxnId="{3E3AC6AA-47B4-4B51-AF53-0EF42DD716C6}">
      <dgm:prSet/>
      <dgm:spPr/>
      <dgm:t>
        <a:bodyPr/>
        <a:lstStyle/>
        <a:p>
          <a:endParaRPr lang="en-US"/>
        </a:p>
      </dgm:t>
    </dgm:pt>
    <dgm:pt modelId="{3265E84A-6AEC-44F0-8B32-1CE8A9648DCD}" type="sibTrans" cxnId="{3E3AC6AA-47B4-4B51-AF53-0EF42DD716C6}">
      <dgm:prSet phldrT="01" phldr="0"/>
      <dgm:spPr/>
      <dgm:t>
        <a:bodyPr/>
        <a:lstStyle/>
        <a:p>
          <a:r>
            <a:rPr lang="en-US"/>
            <a:t>01</a:t>
          </a:r>
        </a:p>
      </dgm:t>
    </dgm:pt>
    <dgm:pt modelId="{B85CCF00-A0D7-4B12-9626-CB862AFD352F}">
      <dgm:prSet/>
      <dgm:spPr/>
      <dgm:t>
        <a:bodyPr/>
        <a:lstStyle/>
        <a:p>
          <a:r>
            <a:rPr lang="en-US"/>
            <a:t>Compared groups to test for equivalence (we didn’t expect this to be the case)</a:t>
          </a:r>
        </a:p>
      </dgm:t>
    </dgm:pt>
    <dgm:pt modelId="{02CE8E86-225D-4585-A0CA-A303B96FE1BA}" type="parTrans" cxnId="{0BBF053A-6CAA-42AB-8DEC-718DA5B530E8}">
      <dgm:prSet/>
      <dgm:spPr/>
      <dgm:t>
        <a:bodyPr/>
        <a:lstStyle/>
        <a:p>
          <a:endParaRPr lang="en-US"/>
        </a:p>
      </dgm:t>
    </dgm:pt>
    <dgm:pt modelId="{62D2538A-AED8-4128-86A2-556FC68CD868}" type="sibTrans" cxnId="{0BBF053A-6CAA-42AB-8DEC-718DA5B530E8}">
      <dgm:prSet phldrT="02" phldr="0"/>
      <dgm:spPr/>
      <dgm:t>
        <a:bodyPr/>
        <a:lstStyle/>
        <a:p>
          <a:r>
            <a:rPr lang="en-US"/>
            <a:t>02</a:t>
          </a:r>
        </a:p>
      </dgm:t>
    </dgm:pt>
    <dgm:pt modelId="{90C9BC4B-D2E8-4300-8429-BDD99BEDB4B9}">
      <dgm:prSet/>
      <dgm:spPr/>
      <dgm:t>
        <a:bodyPr/>
        <a:lstStyle/>
        <a:p>
          <a:r>
            <a:rPr lang="en-US" dirty="0"/>
            <a:t>Used </a:t>
          </a:r>
          <a:r>
            <a:rPr lang="en-US" dirty="0" err="1"/>
            <a:t>Mahalanobis</a:t>
          </a:r>
          <a:r>
            <a:rPr lang="en-US" dirty="0"/>
            <a:t> distance matching with propensity scores to create new datasets with groups as similar as possible</a:t>
          </a:r>
        </a:p>
      </dgm:t>
    </dgm:pt>
    <dgm:pt modelId="{8897CEBF-2AB0-4D59-AFB4-32EEA6DA81D7}" type="parTrans" cxnId="{0D341603-1D64-4E05-9347-8CF11F22E842}">
      <dgm:prSet/>
      <dgm:spPr/>
      <dgm:t>
        <a:bodyPr/>
        <a:lstStyle/>
        <a:p>
          <a:endParaRPr lang="en-US"/>
        </a:p>
      </dgm:t>
    </dgm:pt>
    <dgm:pt modelId="{BD932B64-6071-472E-9141-31206C654036}" type="sibTrans" cxnId="{0D341603-1D64-4E05-9347-8CF11F22E842}">
      <dgm:prSet phldrT="03" phldr="0"/>
      <dgm:spPr/>
      <dgm:t>
        <a:bodyPr/>
        <a:lstStyle/>
        <a:p>
          <a:r>
            <a:rPr lang="en-US"/>
            <a:t>03</a:t>
          </a:r>
        </a:p>
      </dgm:t>
    </dgm:pt>
    <dgm:pt modelId="{BCEA565E-7267-483A-BECF-31B10FACAF0D}">
      <dgm:prSet/>
      <dgm:spPr/>
      <dgm:t>
        <a:bodyPr/>
        <a:lstStyle/>
        <a:p>
          <a:r>
            <a:rPr lang="en-US"/>
            <a:t>Used new dataset for each question to compare the differences in families remaining intact while controlling for known predictors of out-of-home placement</a:t>
          </a:r>
        </a:p>
      </dgm:t>
    </dgm:pt>
    <dgm:pt modelId="{1E5D05B7-23A1-4B9F-B77F-8E895F960E3C}" type="parTrans" cxnId="{01CE0E2D-3F62-4A15-A413-A96FAF2C4C46}">
      <dgm:prSet/>
      <dgm:spPr/>
      <dgm:t>
        <a:bodyPr/>
        <a:lstStyle/>
        <a:p>
          <a:endParaRPr lang="en-US"/>
        </a:p>
      </dgm:t>
    </dgm:pt>
    <dgm:pt modelId="{B9121BF1-253C-4314-A952-53B64895C278}" type="sibTrans" cxnId="{01CE0E2D-3F62-4A15-A413-A96FAF2C4C46}">
      <dgm:prSet phldrT="04" phldr="0"/>
      <dgm:spPr/>
      <dgm:t>
        <a:bodyPr/>
        <a:lstStyle/>
        <a:p>
          <a:r>
            <a:rPr lang="en-US"/>
            <a:t>04</a:t>
          </a:r>
        </a:p>
      </dgm:t>
    </dgm:pt>
    <dgm:pt modelId="{F37510C1-5072-C64E-B1AF-35D5E52488A9}" type="pres">
      <dgm:prSet presAssocID="{C069E9C9-3CF6-4126-8830-9A3F656025A3}" presName="Name0" presStyleCnt="0">
        <dgm:presLayoutVars>
          <dgm:animLvl val="lvl"/>
          <dgm:resizeHandles val="exact"/>
        </dgm:presLayoutVars>
      </dgm:prSet>
      <dgm:spPr/>
    </dgm:pt>
    <dgm:pt modelId="{FCF4D56A-0801-0D4E-AAF4-63D606BDA66B}" type="pres">
      <dgm:prSet presAssocID="{1EF6DD58-F4BC-4A8B-BE0C-86B779903FB3}" presName="compositeNode" presStyleCnt="0">
        <dgm:presLayoutVars>
          <dgm:bulletEnabled val="1"/>
        </dgm:presLayoutVars>
      </dgm:prSet>
      <dgm:spPr/>
    </dgm:pt>
    <dgm:pt modelId="{D8ECA6B6-B1ED-AE47-AE17-2C447CE51F49}" type="pres">
      <dgm:prSet presAssocID="{1EF6DD58-F4BC-4A8B-BE0C-86B779903FB3}" presName="bgRect" presStyleLbl="alignNode1" presStyleIdx="0" presStyleCnt="4"/>
      <dgm:spPr/>
    </dgm:pt>
    <dgm:pt modelId="{F37CF6DD-5C9C-5744-A440-1FF790AFD255}" type="pres">
      <dgm:prSet presAssocID="{3265E84A-6AEC-44F0-8B32-1CE8A9648DCD}" presName="sibTransNodeRect" presStyleLbl="alignNode1" presStyleIdx="0" presStyleCnt="4">
        <dgm:presLayoutVars>
          <dgm:chMax val="0"/>
          <dgm:bulletEnabled val="1"/>
        </dgm:presLayoutVars>
      </dgm:prSet>
      <dgm:spPr/>
    </dgm:pt>
    <dgm:pt modelId="{517C7047-456B-3846-A5EA-64D217A87953}" type="pres">
      <dgm:prSet presAssocID="{1EF6DD58-F4BC-4A8B-BE0C-86B779903FB3}" presName="nodeRect" presStyleLbl="alignNode1" presStyleIdx="0" presStyleCnt="4">
        <dgm:presLayoutVars>
          <dgm:bulletEnabled val="1"/>
        </dgm:presLayoutVars>
      </dgm:prSet>
      <dgm:spPr/>
    </dgm:pt>
    <dgm:pt modelId="{3728864D-7739-BB43-BDF2-51A4AF37317E}" type="pres">
      <dgm:prSet presAssocID="{3265E84A-6AEC-44F0-8B32-1CE8A9648DCD}" presName="sibTrans" presStyleCnt="0"/>
      <dgm:spPr/>
    </dgm:pt>
    <dgm:pt modelId="{057747F6-D965-C446-8013-F5E7A45AF4C7}" type="pres">
      <dgm:prSet presAssocID="{B85CCF00-A0D7-4B12-9626-CB862AFD352F}" presName="compositeNode" presStyleCnt="0">
        <dgm:presLayoutVars>
          <dgm:bulletEnabled val="1"/>
        </dgm:presLayoutVars>
      </dgm:prSet>
      <dgm:spPr/>
    </dgm:pt>
    <dgm:pt modelId="{E6280029-D729-D24B-AE98-E3A7FAE79F34}" type="pres">
      <dgm:prSet presAssocID="{B85CCF00-A0D7-4B12-9626-CB862AFD352F}" presName="bgRect" presStyleLbl="alignNode1" presStyleIdx="1" presStyleCnt="4"/>
      <dgm:spPr/>
    </dgm:pt>
    <dgm:pt modelId="{365D24BD-2C41-AB45-BF9E-370003BF9010}" type="pres">
      <dgm:prSet presAssocID="{62D2538A-AED8-4128-86A2-556FC68CD868}" presName="sibTransNodeRect" presStyleLbl="alignNode1" presStyleIdx="1" presStyleCnt="4">
        <dgm:presLayoutVars>
          <dgm:chMax val="0"/>
          <dgm:bulletEnabled val="1"/>
        </dgm:presLayoutVars>
      </dgm:prSet>
      <dgm:spPr/>
    </dgm:pt>
    <dgm:pt modelId="{2CFD6885-7FA3-514B-8874-AF9316D14E83}" type="pres">
      <dgm:prSet presAssocID="{B85CCF00-A0D7-4B12-9626-CB862AFD352F}" presName="nodeRect" presStyleLbl="alignNode1" presStyleIdx="1" presStyleCnt="4">
        <dgm:presLayoutVars>
          <dgm:bulletEnabled val="1"/>
        </dgm:presLayoutVars>
      </dgm:prSet>
      <dgm:spPr/>
    </dgm:pt>
    <dgm:pt modelId="{F69E40DF-1DB1-9341-9B57-69390CAD97CA}" type="pres">
      <dgm:prSet presAssocID="{62D2538A-AED8-4128-86A2-556FC68CD868}" presName="sibTrans" presStyleCnt="0"/>
      <dgm:spPr/>
    </dgm:pt>
    <dgm:pt modelId="{8AF6C5C8-7392-1D44-9FDF-ADA754CABD97}" type="pres">
      <dgm:prSet presAssocID="{90C9BC4B-D2E8-4300-8429-BDD99BEDB4B9}" presName="compositeNode" presStyleCnt="0">
        <dgm:presLayoutVars>
          <dgm:bulletEnabled val="1"/>
        </dgm:presLayoutVars>
      </dgm:prSet>
      <dgm:spPr/>
    </dgm:pt>
    <dgm:pt modelId="{AB1CA963-9C71-A64A-9573-07C353B16CE9}" type="pres">
      <dgm:prSet presAssocID="{90C9BC4B-D2E8-4300-8429-BDD99BEDB4B9}" presName="bgRect" presStyleLbl="alignNode1" presStyleIdx="2" presStyleCnt="4"/>
      <dgm:spPr/>
    </dgm:pt>
    <dgm:pt modelId="{E1D78785-794C-724A-AB70-31627DB4B264}" type="pres">
      <dgm:prSet presAssocID="{BD932B64-6071-472E-9141-31206C654036}" presName="sibTransNodeRect" presStyleLbl="alignNode1" presStyleIdx="2" presStyleCnt="4">
        <dgm:presLayoutVars>
          <dgm:chMax val="0"/>
          <dgm:bulletEnabled val="1"/>
        </dgm:presLayoutVars>
      </dgm:prSet>
      <dgm:spPr/>
    </dgm:pt>
    <dgm:pt modelId="{0F36BAF2-14D4-244A-A832-52E3F7D1F30E}" type="pres">
      <dgm:prSet presAssocID="{90C9BC4B-D2E8-4300-8429-BDD99BEDB4B9}" presName="nodeRect" presStyleLbl="alignNode1" presStyleIdx="2" presStyleCnt="4">
        <dgm:presLayoutVars>
          <dgm:bulletEnabled val="1"/>
        </dgm:presLayoutVars>
      </dgm:prSet>
      <dgm:spPr/>
    </dgm:pt>
    <dgm:pt modelId="{76B1E9CC-8B3E-3349-A8F0-954D8DE7A2FF}" type="pres">
      <dgm:prSet presAssocID="{BD932B64-6071-472E-9141-31206C654036}" presName="sibTrans" presStyleCnt="0"/>
      <dgm:spPr/>
    </dgm:pt>
    <dgm:pt modelId="{9020B36D-69F5-0E4B-BF03-9BE98F86C70E}" type="pres">
      <dgm:prSet presAssocID="{BCEA565E-7267-483A-BECF-31B10FACAF0D}" presName="compositeNode" presStyleCnt="0">
        <dgm:presLayoutVars>
          <dgm:bulletEnabled val="1"/>
        </dgm:presLayoutVars>
      </dgm:prSet>
      <dgm:spPr/>
    </dgm:pt>
    <dgm:pt modelId="{30D50657-8CF4-C946-824E-734772C4673E}" type="pres">
      <dgm:prSet presAssocID="{BCEA565E-7267-483A-BECF-31B10FACAF0D}" presName="bgRect" presStyleLbl="alignNode1" presStyleIdx="3" presStyleCnt="4"/>
      <dgm:spPr/>
    </dgm:pt>
    <dgm:pt modelId="{B9AB25F3-1DCD-8F45-A600-987333662E13}" type="pres">
      <dgm:prSet presAssocID="{B9121BF1-253C-4314-A952-53B64895C278}" presName="sibTransNodeRect" presStyleLbl="alignNode1" presStyleIdx="3" presStyleCnt="4">
        <dgm:presLayoutVars>
          <dgm:chMax val="0"/>
          <dgm:bulletEnabled val="1"/>
        </dgm:presLayoutVars>
      </dgm:prSet>
      <dgm:spPr/>
    </dgm:pt>
    <dgm:pt modelId="{2992D1D6-E8AE-324B-B1A6-FDFE0813150A}" type="pres">
      <dgm:prSet presAssocID="{BCEA565E-7267-483A-BECF-31B10FACAF0D}" presName="nodeRect" presStyleLbl="alignNode1" presStyleIdx="3" presStyleCnt="4">
        <dgm:presLayoutVars>
          <dgm:bulletEnabled val="1"/>
        </dgm:presLayoutVars>
      </dgm:prSet>
      <dgm:spPr/>
    </dgm:pt>
  </dgm:ptLst>
  <dgm:cxnLst>
    <dgm:cxn modelId="{0D341603-1D64-4E05-9347-8CF11F22E842}" srcId="{C069E9C9-3CF6-4126-8830-9A3F656025A3}" destId="{90C9BC4B-D2E8-4300-8429-BDD99BEDB4B9}" srcOrd="2" destOrd="0" parTransId="{8897CEBF-2AB0-4D59-AFB4-32EEA6DA81D7}" sibTransId="{BD932B64-6071-472E-9141-31206C654036}"/>
    <dgm:cxn modelId="{AB909A0C-44DF-904E-B533-5B083853F032}" type="presOf" srcId="{1EF6DD58-F4BC-4A8B-BE0C-86B779903FB3}" destId="{517C7047-456B-3846-A5EA-64D217A87953}" srcOrd="1" destOrd="0" presId="urn:microsoft.com/office/officeart/2016/7/layout/LinearBlockProcessNumbered"/>
    <dgm:cxn modelId="{4B664A23-370E-6B41-BCC0-6408953D76FC}" type="presOf" srcId="{B85CCF00-A0D7-4B12-9626-CB862AFD352F}" destId="{E6280029-D729-D24B-AE98-E3A7FAE79F34}" srcOrd="0" destOrd="0" presId="urn:microsoft.com/office/officeart/2016/7/layout/LinearBlockProcessNumbered"/>
    <dgm:cxn modelId="{01CE0E2D-3F62-4A15-A413-A96FAF2C4C46}" srcId="{C069E9C9-3CF6-4126-8830-9A3F656025A3}" destId="{BCEA565E-7267-483A-BECF-31B10FACAF0D}" srcOrd="3" destOrd="0" parTransId="{1E5D05B7-23A1-4B9F-B77F-8E895F960E3C}" sibTransId="{B9121BF1-253C-4314-A952-53B64895C278}"/>
    <dgm:cxn modelId="{0BBF053A-6CAA-42AB-8DEC-718DA5B530E8}" srcId="{C069E9C9-3CF6-4126-8830-9A3F656025A3}" destId="{B85CCF00-A0D7-4B12-9626-CB862AFD352F}" srcOrd="1" destOrd="0" parTransId="{02CE8E86-225D-4585-A0CA-A303B96FE1BA}" sibTransId="{62D2538A-AED8-4128-86A2-556FC68CD868}"/>
    <dgm:cxn modelId="{6BF04E47-DDEC-3047-98B6-0C11D4B3CD27}" type="presOf" srcId="{1EF6DD58-F4BC-4A8B-BE0C-86B779903FB3}" destId="{D8ECA6B6-B1ED-AE47-AE17-2C447CE51F49}" srcOrd="0" destOrd="0" presId="urn:microsoft.com/office/officeart/2016/7/layout/LinearBlockProcessNumbered"/>
    <dgm:cxn modelId="{694A635F-4717-8946-A813-48B6DD378B65}" type="presOf" srcId="{90C9BC4B-D2E8-4300-8429-BDD99BEDB4B9}" destId="{0F36BAF2-14D4-244A-A832-52E3F7D1F30E}" srcOrd="1" destOrd="0" presId="urn:microsoft.com/office/officeart/2016/7/layout/LinearBlockProcessNumbered"/>
    <dgm:cxn modelId="{3B8F0861-E382-DD4C-A9F3-42324B5BF584}" type="presOf" srcId="{BCEA565E-7267-483A-BECF-31B10FACAF0D}" destId="{30D50657-8CF4-C946-824E-734772C4673E}" srcOrd="0" destOrd="0" presId="urn:microsoft.com/office/officeart/2016/7/layout/LinearBlockProcessNumbered"/>
    <dgm:cxn modelId="{67FD3F65-E830-BD4D-822D-1C2DF2977AD3}" type="presOf" srcId="{62D2538A-AED8-4128-86A2-556FC68CD868}" destId="{365D24BD-2C41-AB45-BF9E-370003BF9010}" srcOrd="0" destOrd="0" presId="urn:microsoft.com/office/officeart/2016/7/layout/LinearBlockProcessNumbered"/>
    <dgm:cxn modelId="{F1113F72-532A-BE42-B299-42DB1B1D05B3}" type="presOf" srcId="{B85CCF00-A0D7-4B12-9626-CB862AFD352F}" destId="{2CFD6885-7FA3-514B-8874-AF9316D14E83}" srcOrd="1" destOrd="0" presId="urn:microsoft.com/office/officeart/2016/7/layout/LinearBlockProcessNumbered"/>
    <dgm:cxn modelId="{EC7F8F82-2367-B84D-B8A1-CEC006450053}" type="presOf" srcId="{BCEA565E-7267-483A-BECF-31B10FACAF0D}" destId="{2992D1D6-E8AE-324B-B1A6-FDFE0813150A}" srcOrd="1" destOrd="0" presId="urn:microsoft.com/office/officeart/2016/7/layout/LinearBlockProcessNumbered"/>
    <dgm:cxn modelId="{F3FB4298-AE73-AB4B-80AD-B53D66FC2DA3}" type="presOf" srcId="{3265E84A-6AEC-44F0-8B32-1CE8A9648DCD}" destId="{F37CF6DD-5C9C-5744-A440-1FF790AFD255}" srcOrd="0" destOrd="0" presId="urn:microsoft.com/office/officeart/2016/7/layout/LinearBlockProcessNumbered"/>
    <dgm:cxn modelId="{3E3AC6AA-47B4-4B51-AF53-0EF42DD716C6}" srcId="{C069E9C9-3CF6-4126-8830-9A3F656025A3}" destId="{1EF6DD58-F4BC-4A8B-BE0C-86B779903FB3}" srcOrd="0" destOrd="0" parTransId="{304ED8B2-2D70-418A-92DE-EA33EBB0328F}" sibTransId="{3265E84A-6AEC-44F0-8B32-1CE8A9648DCD}"/>
    <dgm:cxn modelId="{AF8BBCC1-882E-8E44-896A-FC0DFFC63183}" type="presOf" srcId="{90C9BC4B-D2E8-4300-8429-BDD99BEDB4B9}" destId="{AB1CA963-9C71-A64A-9573-07C353B16CE9}" srcOrd="0" destOrd="0" presId="urn:microsoft.com/office/officeart/2016/7/layout/LinearBlockProcessNumbered"/>
    <dgm:cxn modelId="{4D9602E7-1420-9646-9810-559C17D680EB}" type="presOf" srcId="{B9121BF1-253C-4314-A952-53B64895C278}" destId="{B9AB25F3-1DCD-8F45-A600-987333662E13}" srcOrd="0" destOrd="0" presId="urn:microsoft.com/office/officeart/2016/7/layout/LinearBlockProcessNumbered"/>
    <dgm:cxn modelId="{8B09DDF1-7BD4-2142-9F26-F2979A6245E3}" type="presOf" srcId="{BD932B64-6071-472E-9141-31206C654036}" destId="{E1D78785-794C-724A-AB70-31627DB4B264}" srcOrd="0" destOrd="0" presId="urn:microsoft.com/office/officeart/2016/7/layout/LinearBlockProcessNumbered"/>
    <dgm:cxn modelId="{34A6AEFB-116F-C346-A526-5F7933B0E9FA}" type="presOf" srcId="{C069E9C9-3CF6-4126-8830-9A3F656025A3}" destId="{F37510C1-5072-C64E-B1AF-35D5E52488A9}" srcOrd="0" destOrd="0" presId="urn:microsoft.com/office/officeart/2016/7/layout/LinearBlockProcessNumbered"/>
    <dgm:cxn modelId="{E8CF85F0-98D9-5E43-8E4B-233F79BB9EE9}" type="presParOf" srcId="{F37510C1-5072-C64E-B1AF-35D5E52488A9}" destId="{FCF4D56A-0801-0D4E-AAF4-63D606BDA66B}" srcOrd="0" destOrd="0" presId="urn:microsoft.com/office/officeart/2016/7/layout/LinearBlockProcessNumbered"/>
    <dgm:cxn modelId="{A1B3EC76-646D-564C-BA03-4FF087399C13}" type="presParOf" srcId="{FCF4D56A-0801-0D4E-AAF4-63D606BDA66B}" destId="{D8ECA6B6-B1ED-AE47-AE17-2C447CE51F49}" srcOrd="0" destOrd="0" presId="urn:microsoft.com/office/officeart/2016/7/layout/LinearBlockProcessNumbered"/>
    <dgm:cxn modelId="{298E76F5-18BD-6E49-BADD-65128D30C19A}" type="presParOf" srcId="{FCF4D56A-0801-0D4E-AAF4-63D606BDA66B}" destId="{F37CF6DD-5C9C-5744-A440-1FF790AFD255}" srcOrd="1" destOrd="0" presId="urn:microsoft.com/office/officeart/2016/7/layout/LinearBlockProcessNumbered"/>
    <dgm:cxn modelId="{929B847A-F8AD-0B49-9347-47FE55201D42}" type="presParOf" srcId="{FCF4D56A-0801-0D4E-AAF4-63D606BDA66B}" destId="{517C7047-456B-3846-A5EA-64D217A87953}" srcOrd="2" destOrd="0" presId="urn:microsoft.com/office/officeart/2016/7/layout/LinearBlockProcessNumbered"/>
    <dgm:cxn modelId="{286A55C3-1FB6-2B4D-9607-D6525F6822CE}" type="presParOf" srcId="{F37510C1-5072-C64E-B1AF-35D5E52488A9}" destId="{3728864D-7739-BB43-BDF2-51A4AF37317E}" srcOrd="1" destOrd="0" presId="urn:microsoft.com/office/officeart/2016/7/layout/LinearBlockProcessNumbered"/>
    <dgm:cxn modelId="{E6ED63E8-8D55-1348-912B-DD3EBA33D794}" type="presParOf" srcId="{F37510C1-5072-C64E-B1AF-35D5E52488A9}" destId="{057747F6-D965-C446-8013-F5E7A45AF4C7}" srcOrd="2" destOrd="0" presId="urn:microsoft.com/office/officeart/2016/7/layout/LinearBlockProcessNumbered"/>
    <dgm:cxn modelId="{0DDD493D-BA39-274C-88BD-E9C36FFA191E}" type="presParOf" srcId="{057747F6-D965-C446-8013-F5E7A45AF4C7}" destId="{E6280029-D729-D24B-AE98-E3A7FAE79F34}" srcOrd="0" destOrd="0" presId="urn:microsoft.com/office/officeart/2016/7/layout/LinearBlockProcessNumbered"/>
    <dgm:cxn modelId="{50BD8BEB-B4CC-2B48-9626-575DC39FDD82}" type="presParOf" srcId="{057747F6-D965-C446-8013-F5E7A45AF4C7}" destId="{365D24BD-2C41-AB45-BF9E-370003BF9010}" srcOrd="1" destOrd="0" presId="urn:microsoft.com/office/officeart/2016/7/layout/LinearBlockProcessNumbered"/>
    <dgm:cxn modelId="{586AA27E-7942-D740-930D-1AC95BC0B92E}" type="presParOf" srcId="{057747F6-D965-C446-8013-F5E7A45AF4C7}" destId="{2CFD6885-7FA3-514B-8874-AF9316D14E83}" srcOrd="2" destOrd="0" presId="urn:microsoft.com/office/officeart/2016/7/layout/LinearBlockProcessNumbered"/>
    <dgm:cxn modelId="{E0BF25B1-16EA-4947-BE45-B1FFD5A4301D}" type="presParOf" srcId="{F37510C1-5072-C64E-B1AF-35D5E52488A9}" destId="{F69E40DF-1DB1-9341-9B57-69390CAD97CA}" srcOrd="3" destOrd="0" presId="urn:microsoft.com/office/officeart/2016/7/layout/LinearBlockProcessNumbered"/>
    <dgm:cxn modelId="{B47F1D3E-36F0-5041-90C9-0207B269D629}" type="presParOf" srcId="{F37510C1-5072-C64E-B1AF-35D5E52488A9}" destId="{8AF6C5C8-7392-1D44-9FDF-ADA754CABD97}" srcOrd="4" destOrd="0" presId="urn:microsoft.com/office/officeart/2016/7/layout/LinearBlockProcessNumbered"/>
    <dgm:cxn modelId="{EA340923-E22D-0F42-8352-545435C9807C}" type="presParOf" srcId="{8AF6C5C8-7392-1D44-9FDF-ADA754CABD97}" destId="{AB1CA963-9C71-A64A-9573-07C353B16CE9}" srcOrd="0" destOrd="0" presId="urn:microsoft.com/office/officeart/2016/7/layout/LinearBlockProcessNumbered"/>
    <dgm:cxn modelId="{129B7E0E-901A-D94C-9CFA-0D9DCE3AF595}" type="presParOf" srcId="{8AF6C5C8-7392-1D44-9FDF-ADA754CABD97}" destId="{E1D78785-794C-724A-AB70-31627DB4B264}" srcOrd="1" destOrd="0" presId="urn:microsoft.com/office/officeart/2016/7/layout/LinearBlockProcessNumbered"/>
    <dgm:cxn modelId="{9014DA9E-62DD-6E44-98A8-02C53AEA2ECD}" type="presParOf" srcId="{8AF6C5C8-7392-1D44-9FDF-ADA754CABD97}" destId="{0F36BAF2-14D4-244A-A832-52E3F7D1F30E}" srcOrd="2" destOrd="0" presId="urn:microsoft.com/office/officeart/2016/7/layout/LinearBlockProcessNumbered"/>
    <dgm:cxn modelId="{1990729E-8500-104F-A3E9-529318818EF9}" type="presParOf" srcId="{F37510C1-5072-C64E-B1AF-35D5E52488A9}" destId="{76B1E9CC-8B3E-3349-A8F0-954D8DE7A2FF}" srcOrd="5" destOrd="0" presId="urn:microsoft.com/office/officeart/2016/7/layout/LinearBlockProcessNumbered"/>
    <dgm:cxn modelId="{63B4005C-B276-924B-B4DE-1400C3FE425B}" type="presParOf" srcId="{F37510C1-5072-C64E-B1AF-35D5E52488A9}" destId="{9020B36D-69F5-0E4B-BF03-9BE98F86C70E}" srcOrd="6" destOrd="0" presId="urn:microsoft.com/office/officeart/2016/7/layout/LinearBlockProcessNumbered"/>
    <dgm:cxn modelId="{126AC749-5377-5A48-A95D-5521BF8DFCDE}" type="presParOf" srcId="{9020B36D-69F5-0E4B-BF03-9BE98F86C70E}" destId="{30D50657-8CF4-C946-824E-734772C4673E}" srcOrd="0" destOrd="0" presId="urn:microsoft.com/office/officeart/2016/7/layout/LinearBlockProcessNumbered"/>
    <dgm:cxn modelId="{9BB2BF1E-959E-BB4B-9905-162BA617E43A}" type="presParOf" srcId="{9020B36D-69F5-0E4B-BF03-9BE98F86C70E}" destId="{B9AB25F3-1DCD-8F45-A600-987333662E13}" srcOrd="1" destOrd="0" presId="urn:microsoft.com/office/officeart/2016/7/layout/LinearBlockProcessNumbered"/>
    <dgm:cxn modelId="{0C7D2907-08DD-5147-B815-5859558DAA5B}" type="presParOf" srcId="{9020B36D-69F5-0E4B-BF03-9BE98F86C70E}" destId="{2992D1D6-E8AE-324B-B1A6-FDFE0813150A}"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84487-5A25-4D0A-9ECB-18C7A1F32A7C}">
      <dsp:nvSpPr>
        <dsp:cNvPr id="0" name=""/>
        <dsp:cNvSpPr/>
      </dsp:nvSpPr>
      <dsp:spPr>
        <a:xfrm>
          <a:off x="911625" y="72139"/>
          <a:ext cx="972960" cy="97296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1E81C7-F2A7-4265-8E1E-1EE624EB816C}">
      <dsp:nvSpPr>
        <dsp:cNvPr id="0" name=""/>
        <dsp:cNvSpPr/>
      </dsp:nvSpPr>
      <dsp:spPr>
        <a:xfrm>
          <a:off x="1115947" y="276461"/>
          <a:ext cx="564316" cy="5643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8D38BD-A1DC-4362-B5B3-7BE5A31EAF93}">
      <dsp:nvSpPr>
        <dsp:cNvPr id="0" name=""/>
        <dsp:cNvSpPr/>
      </dsp:nvSpPr>
      <dsp:spPr>
        <a:xfrm>
          <a:off x="2093077" y="72139"/>
          <a:ext cx="2293406" cy="97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t>Setting the </a:t>
          </a:r>
          <a:r>
            <a:rPr lang="en-US" sz="2800" kern="1200"/>
            <a:t>stage </a:t>
          </a:r>
          <a:endParaRPr lang="en-US" sz="2800" kern="1200" dirty="0"/>
        </a:p>
      </dsp:txBody>
      <dsp:txXfrm>
        <a:off x="2093077" y="72139"/>
        <a:ext cx="2293406" cy="972960"/>
      </dsp:txXfrm>
    </dsp:sp>
    <dsp:sp modelId="{44A24C28-E3AB-4B52-B3B7-1279C95AA820}">
      <dsp:nvSpPr>
        <dsp:cNvPr id="0" name=""/>
        <dsp:cNvSpPr/>
      </dsp:nvSpPr>
      <dsp:spPr>
        <a:xfrm>
          <a:off x="4786091" y="72139"/>
          <a:ext cx="972960" cy="97296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4F0F5A-91CB-46A7-8DA9-F6FD26CC3A7F}">
      <dsp:nvSpPr>
        <dsp:cNvPr id="0" name=""/>
        <dsp:cNvSpPr/>
      </dsp:nvSpPr>
      <dsp:spPr>
        <a:xfrm>
          <a:off x="4990413" y="276461"/>
          <a:ext cx="564316" cy="5643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A994D8-055A-40DF-8FC8-2694EB075DE5}">
      <dsp:nvSpPr>
        <dsp:cNvPr id="0" name=""/>
        <dsp:cNvSpPr/>
      </dsp:nvSpPr>
      <dsp:spPr>
        <a:xfrm>
          <a:off x="5967543" y="72139"/>
          <a:ext cx="2293406" cy="97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a:t>Project IMPACT</a:t>
          </a:r>
        </a:p>
      </dsp:txBody>
      <dsp:txXfrm>
        <a:off x="5967543" y="72139"/>
        <a:ext cx="2293406" cy="972960"/>
      </dsp:txXfrm>
    </dsp:sp>
    <dsp:sp modelId="{D5A88E3A-D299-437C-921A-4BCE7C3ABCBC}">
      <dsp:nvSpPr>
        <dsp:cNvPr id="0" name=""/>
        <dsp:cNvSpPr/>
      </dsp:nvSpPr>
      <dsp:spPr>
        <a:xfrm>
          <a:off x="911625" y="1834095"/>
          <a:ext cx="972960" cy="97296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2C6CF7-109F-489E-AEB7-B806AFBEAB29}">
      <dsp:nvSpPr>
        <dsp:cNvPr id="0" name=""/>
        <dsp:cNvSpPr/>
      </dsp:nvSpPr>
      <dsp:spPr>
        <a:xfrm>
          <a:off x="1115947" y="2038417"/>
          <a:ext cx="564316" cy="5643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D7DE30-32DD-471D-9FDB-A85EA1C356FA}">
      <dsp:nvSpPr>
        <dsp:cNvPr id="0" name=""/>
        <dsp:cNvSpPr/>
      </dsp:nvSpPr>
      <dsp:spPr>
        <a:xfrm>
          <a:off x="2093077" y="1834095"/>
          <a:ext cx="2293406" cy="97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a:t>What we did</a:t>
          </a:r>
        </a:p>
      </dsp:txBody>
      <dsp:txXfrm>
        <a:off x="2093077" y="1834095"/>
        <a:ext cx="2293406" cy="972960"/>
      </dsp:txXfrm>
    </dsp:sp>
    <dsp:sp modelId="{57E40A19-04A4-447E-9423-25BBAAC60A13}">
      <dsp:nvSpPr>
        <dsp:cNvPr id="0" name=""/>
        <dsp:cNvSpPr/>
      </dsp:nvSpPr>
      <dsp:spPr>
        <a:xfrm>
          <a:off x="4786091" y="1834095"/>
          <a:ext cx="972960" cy="97296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A02704-CD1B-454F-A7F2-69AC47250D7E}">
      <dsp:nvSpPr>
        <dsp:cNvPr id="0" name=""/>
        <dsp:cNvSpPr/>
      </dsp:nvSpPr>
      <dsp:spPr>
        <a:xfrm>
          <a:off x="4990413" y="2038417"/>
          <a:ext cx="564316" cy="5643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6F8765-88A4-4DE9-9854-7BE3180F2A30}">
      <dsp:nvSpPr>
        <dsp:cNvPr id="0" name=""/>
        <dsp:cNvSpPr/>
      </dsp:nvSpPr>
      <dsp:spPr>
        <a:xfrm>
          <a:off x="5967543" y="1834095"/>
          <a:ext cx="2293406" cy="97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a:t>What we found</a:t>
          </a:r>
        </a:p>
      </dsp:txBody>
      <dsp:txXfrm>
        <a:off x="5967543" y="1834095"/>
        <a:ext cx="2293406" cy="972960"/>
      </dsp:txXfrm>
    </dsp:sp>
    <dsp:sp modelId="{2D266533-8819-4D53-8579-75EAEA744B75}">
      <dsp:nvSpPr>
        <dsp:cNvPr id="0" name=""/>
        <dsp:cNvSpPr/>
      </dsp:nvSpPr>
      <dsp:spPr>
        <a:xfrm>
          <a:off x="911625" y="3596051"/>
          <a:ext cx="972960" cy="97296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0F3E28-D970-4F97-B8E8-B17B0A649EAA}">
      <dsp:nvSpPr>
        <dsp:cNvPr id="0" name=""/>
        <dsp:cNvSpPr/>
      </dsp:nvSpPr>
      <dsp:spPr>
        <a:xfrm>
          <a:off x="1115947" y="3800372"/>
          <a:ext cx="564316" cy="56431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F5AB11-7FE9-4CCF-AFB2-63317FA3027D}">
      <dsp:nvSpPr>
        <dsp:cNvPr id="0" name=""/>
        <dsp:cNvSpPr/>
      </dsp:nvSpPr>
      <dsp:spPr>
        <a:xfrm>
          <a:off x="2093077" y="3596051"/>
          <a:ext cx="2293406" cy="97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t>What does this mean?</a:t>
          </a:r>
        </a:p>
      </dsp:txBody>
      <dsp:txXfrm>
        <a:off x="2093077" y="3596051"/>
        <a:ext cx="2293406" cy="972960"/>
      </dsp:txXfrm>
    </dsp:sp>
    <dsp:sp modelId="{E30327A0-7439-4DC5-A14B-6D17BD1B3921}">
      <dsp:nvSpPr>
        <dsp:cNvPr id="0" name=""/>
        <dsp:cNvSpPr/>
      </dsp:nvSpPr>
      <dsp:spPr>
        <a:xfrm>
          <a:off x="4786091" y="3596051"/>
          <a:ext cx="972960" cy="97296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BA820D-5488-48CF-80CB-AF68D3E3B9A4}">
      <dsp:nvSpPr>
        <dsp:cNvPr id="0" name=""/>
        <dsp:cNvSpPr/>
      </dsp:nvSpPr>
      <dsp:spPr>
        <a:xfrm>
          <a:off x="4990413" y="3800372"/>
          <a:ext cx="564316" cy="56431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E63C58-A150-4E41-870A-3D72DD25E16D}">
      <dsp:nvSpPr>
        <dsp:cNvPr id="0" name=""/>
        <dsp:cNvSpPr/>
      </dsp:nvSpPr>
      <dsp:spPr>
        <a:xfrm>
          <a:off x="5967543" y="3596051"/>
          <a:ext cx="2293406" cy="97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t>Where do we go next?</a:t>
          </a:r>
        </a:p>
      </dsp:txBody>
      <dsp:txXfrm>
        <a:off x="5967543" y="3596051"/>
        <a:ext cx="2293406" cy="9729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C9A7A-1540-2940-B1C6-0AF145205C65}">
      <dsp:nvSpPr>
        <dsp:cNvPr id="0" name=""/>
        <dsp:cNvSpPr/>
      </dsp:nvSpPr>
      <dsp:spPr>
        <a:xfrm>
          <a:off x="0" y="586535"/>
          <a:ext cx="6666833" cy="1918349"/>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437388" rIns="517420"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Clinicians: 2 Social Workers (1 Bilingual)</a:t>
          </a:r>
        </a:p>
        <a:p>
          <a:pPr marL="228600" lvl="1" indent="-228600" algn="l" defTabSz="933450">
            <a:lnSpc>
              <a:spcPct val="90000"/>
            </a:lnSpc>
            <a:spcBef>
              <a:spcPct val="0"/>
            </a:spcBef>
            <a:spcAft>
              <a:spcPct val="15000"/>
            </a:spcAft>
            <a:buChar char="•"/>
          </a:pPr>
          <a:r>
            <a:rPr lang="en-US" sz="2100" kern="1200"/>
            <a:t>Expanding to 1 additional Bilingual Social Worker</a:t>
          </a:r>
        </a:p>
        <a:p>
          <a:pPr marL="228600" lvl="1" indent="-228600" algn="l" defTabSz="933450">
            <a:lnSpc>
              <a:spcPct val="90000"/>
            </a:lnSpc>
            <a:spcBef>
              <a:spcPct val="0"/>
            </a:spcBef>
            <a:spcAft>
              <a:spcPct val="15000"/>
            </a:spcAft>
            <a:buChar char="•"/>
          </a:pPr>
          <a:r>
            <a:rPr lang="en-US" sz="2100" kern="1200" dirty="0"/>
            <a:t>Program Director: Psychologist</a:t>
          </a:r>
        </a:p>
        <a:p>
          <a:pPr marL="228600" lvl="1" indent="-228600" algn="l" defTabSz="933450">
            <a:lnSpc>
              <a:spcPct val="90000"/>
            </a:lnSpc>
            <a:spcBef>
              <a:spcPct val="0"/>
            </a:spcBef>
            <a:spcAft>
              <a:spcPct val="15000"/>
            </a:spcAft>
            <a:buChar char="•"/>
          </a:pPr>
          <a:r>
            <a:rPr lang="en-US" sz="2100" kern="1200"/>
            <a:t>Supervisor: Psychologist </a:t>
          </a:r>
        </a:p>
      </dsp:txBody>
      <dsp:txXfrm>
        <a:off x="0" y="586535"/>
        <a:ext cx="6666833" cy="1918349"/>
      </dsp:txXfrm>
    </dsp:sp>
    <dsp:sp modelId="{17CE9642-2525-324D-B23E-508E59165AC7}">
      <dsp:nvSpPr>
        <dsp:cNvPr id="0" name=""/>
        <dsp:cNvSpPr/>
      </dsp:nvSpPr>
      <dsp:spPr>
        <a:xfrm>
          <a:off x="333341" y="276575"/>
          <a:ext cx="4666783" cy="6199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933450">
            <a:lnSpc>
              <a:spcPct val="90000"/>
            </a:lnSpc>
            <a:spcBef>
              <a:spcPct val="0"/>
            </a:spcBef>
            <a:spcAft>
              <a:spcPct val="35000"/>
            </a:spcAft>
            <a:buNone/>
          </a:pPr>
          <a:r>
            <a:rPr lang="en-US" sz="2100" kern="1200"/>
            <a:t>Staffing:</a:t>
          </a:r>
        </a:p>
      </dsp:txBody>
      <dsp:txXfrm>
        <a:off x="363603" y="306837"/>
        <a:ext cx="4606259" cy="559396"/>
      </dsp:txXfrm>
    </dsp:sp>
    <dsp:sp modelId="{C123EE2C-5B9F-D849-877F-4ED876F144EB}">
      <dsp:nvSpPr>
        <dsp:cNvPr id="0" name=""/>
        <dsp:cNvSpPr/>
      </dsp:nvSpPr>
      <dsp:spPr>
        <a:xfrm>
          <a:off x="0" y="2928245"/>
          <a:ext cx="6666833" cy="2249099"/>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437388" rIns="517420"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Clinicians work with 3 families at a time.  </a:t>
          </a:r>
        </a:p>
        <a:p>
          <a:pPr marL="228600" lvl="1" indent="-228600" algn="l" defTabSz="933450">
            <a:lnSpc>
              <a:spcPct val="90000"/>
            </a:lnSpc>
            <a:spcBef>
              <a:spcPct val="0"/>
            </a:spcBef>
            <a:spcAft>
              <a:spcPct val="15000"/>
            </a:spcAft>
            <a:buChar char="•"/>
          </a:pPr>
          <a:r>
            <a:rPr lang="en-US" sz="2100" kern="1200" dirty="0"/>
            <a:t>Each family is seen:</a:t>
          </a:r>
        </a:p>
        <a:p>
          <a:pPr marL="457200" lvl="2" indent="-228600" algn="l" defTabSz="933450">
            <a:lnSpc>
              <a:spcPct val="90000"/>
            </a:lnSpc>
            <a:spcBef>
              <a:spcPct val="0"/>
            </a:spcBef>
            <a:spcAft>
              <a:spcPct val="15000"/>
            </a:spcAft>
            <a:buFont typeface="Courier New" panose="02070309020205020404" pitchFamily="49" charset="0"/>
            <a:buChar char="o"/>
          </a:pPr>
          <a:r>
            <a:rPr lang="en-US" sz="2100" kern="1200" dirty="0"/>
            <a:t>1-½ to 2 hours a day</a:t>
          </a:r>
        </a:p>
        <a:p>
          <a:pPr marL="457200" lvl="2" indent="-228600" algn="l" defTabSz="933450">
            <a:lnSpc>
              <a:spcPct val="90000"/>
            </a:lnSpc>
            <a:spcBef>
              <a:spcPct val="0"/>
            </a:spcBef>
            <a:spcAft>
              <a:spcPct val="15000"/>
            </a:spcAft>
            <a:buFont typeface="Courier New" panose="02070309020205020404" pitchFamily="49" charset="0"/>
            <a:buChar char="o"/>
          </a:pPr>
          <a:r>
            <a:rPr lang="en-US" sz="2100" kern="1200" dirty="0"/>
            <a:t>3 days a week </a:t>
          </a:r>
        </a:p>
        <a:p>
          <a:pPr marL="457200" lvl="2" indent="-228600" algn="l" defTabSz="933450">
            <a:lnSpc>
              <a:spcPct val="90000"/>
            </a:lnSpc>
            <a:spcBef>
              <a:spcPct val="0"/>
            </a:spcBef>
            <a:spcAft>
              <a:spcPct val="15000"/>
            </a:spcAft>
            <a:buFont typeface="Courier New" panose="02070309020205020404" pitchFamily="49" charset="0"/>
            <a:buChar char="o"/>
          </a:pPr>
          <a:r>
            <a:rPr lang="en-US" sz="2100" kern="1200" dirty="0"/>
            <a:t>for 4-6 months</a:t>
          </a:r>
        </a:p>
      </dsp:txBody>
      <dsp:txXfrm>
        <a:off x="0" y="2928245"/>
        <a:ext cx="6666833" cy="2249099"/>
      </dsp:txXfrm>
    </dsp:sp>
    <dsp:sp modelId="{AE95DC22-6E00-2E4C-846F-748293C49A18}">
      <dsp:nvSpPr>
        <dsp:cNvPr id="0" name=""/>
        <dsp:cNvSpPr/>
      </dsp:nvSpPr>
      <dsp:spPr>
        <a:xfrm>
          <a:off x="333341" y="2618285"/>
          <a:ext cx="4666783" cy="6199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933450">
            <a:lnSpc>
              <a:spcPct val="90000"/>
            </a:lnSpc>
            <a:spcBef>
              <a:spcPct val="0"/>
            </a:spcBef>
            <a:spcAft>
              <a:spcPct val="35000"/>
            </a:spcAft>
            <a:buNone/>
          </a:pPr>
          <a:r>
            <a:rPr lang="en-US" sz="2100" kern="1200"/>
            <a:t>Intensity:</a:t>
          </a:r>
        </a:p>
      </dsp:txBody>
      <dsp:txXfrm>
        <a:off x="363603" y="2648547"/>
        <a:ext cx="4606259"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CA6B6-B1ED-AE47-AE17-2C447CE51F49}">
      <dsp:nvSpPr>
        <dsp:cNvPr id="0" name=""/>
        <dsp:cNvSpPr/>
      </dsp:nvSpPr>
      <dsp:spPr>
        <a:xfrm>
          <a:off x="196" y="385619"/>
          <a:ext cx="2372171" cy="2846605"/>
        </a:xfrm>
        <a:prstGeom prst="rect">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318" tIns="0" rIns="234318" bIns="330200" numCol="1" spcCol="1270" anchor="t" anchorCtr="0">
          <a:noAutofit/>
        </a:bodyPr>
        <a:lstStyle/>
        <a:p>
          <a:pPr marL="0" lvl="0" indent="0" algn="l" defTabSz="622300">
            <a:lnSpc>
              <a:spcPct val="90000"/>
            </a:lnSpc>
            <a:spcBef>
              <a:spcPct val="0"/>
            </a:spcBef>
            <a:spcAft>
              <a:spcPct val="35000"/>
            </a:spcAft>
            <a:buNone/>
          </a:pPr>
          <a:r>
            <a:rPr lang="en-US" sz="1400" kern="1200"/>
            <a:t>Combined Project IMPACT and NCANDS files based on question</a:t>
          </a:r>
        </a:p>
      </dsp:txBody>
      <dsp:txXfrm>
        <a:off x="196" y="1524261"/>
        <a:ext cx="2372171" cy="1707963"/>
      </dsp:txXfrm>
    </dsp:sp>
    <dsp:sp modelId="{F37CF6DD-5C9C-5744-A440-1FF790AFD255}">
      <dsp:nvSpPr>
        <dsp:cNvPr id="0" name=""/>
        <dsp:cNvSpPr/>
      </dsp:nvSpPr>
      <dsp:spPr>
        <a:xfrm>
          <a:off x="196" y="385619"/>
          <a:ext cx="2372171" cy="113864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4318" tIns="165100" rIns="234318" bIns="165100" numCol="1" spcCol="1270" anchor="ctr" anchorCtr="0">
          <a:noAutofit/>
        </a:bodyPr>
        <a:lstStyle/>
        <a:p>
          <a:pPr marL="0" lvl="0" indent="0" algn="l" defTabSz="2533650">
            <a:lnSpc>
              <a:spcPct val="90000"/>
            </a:lnSpc>
            <a:spcBef>
              <a:spcPct val="0"/>
            </a:spcBef>
            <a:spcAft>
              <a:spcPct val="35000"/>
            </a:spcAft>
            <a:buNone/>
          </a:pPr>
          <a:r>
            <a:rPr lang="en-US" sz="5700" kern="1200"/>
            <a:t>01</a:t>
          </a:r>
        </a:p>
      </dsp:txBody>
      <dsp:txXfrm>
        <a:off x="196" y="385619"/>
        <a:ext cx="2372171" cy="1138642"/>
      </dsp:txXfrm>
    </dsp:sp>
    <dsp:sp modelId="{E6280029-D729-D24B-AE98-E3A7FAE79F34}">
      <dsp:nvSpPr>
        <dsp:cNvPr id="0" name=""/>
        <dsp:cNvSpPr/>
      </dsp:nvSpPr>
      <dsp:spPr>
        <a:xfrm>
          <a:off x="2562141" y="385619"/>
          <a:ext cx="2372171" cy="2846605"/>
        </a:xfrm>
        <a:prstGeom prst="rect">
          <a:avLst/>
        </a:prstGeom>
        <a:solidFill>
          <a:schemeClr val="accent1">
            <a:shade val="50000"/>
            <a:hueOff val="201247"/>
            <a:satOff val="-4901"/>
            <a:lumOff val="21448"/>
            <a:alphaOff val="0"/>
          </a:schemeClr>
        </a:solidFill>
        <a:ln w="12700" cap="flat" cmpd="sng" algn="ctr">
          <a:solidFill>
            <a:schemeClr val="accent1">
              <a:shade val="50000"/>
              <a:hueOff val="201247"/>
              <a:satOff val="-4901"/>
              <a:lumOff val="2144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318" tIns="0" rIns="234318" bIns="330200" numCol="1" spcCol="1270" anchor="t" anchorCtr="0">
          <a:noAutofit/>
        </a:bodyPr>
        <a:lstStyle/>
        <a:p>
          <a:pPr marL="0" lvl="0" indent="0" algn="l" defTabSz="622300">
            <a:lnSpc>
              <a:spcPct val="90000"/>
            </a:lnSpc>
            <a:spcBef>
              <a:spcPct val="0"/>
            </a:spcBef>
            <a:spcAft>
              <a:spcPct val="35000"/>
            </a:spcAft>
            <a:buNone/>
          </a:pPr>
          <a:r>
            <a:rPr lang="en-US" sz="1400" kern="1200"/>
            <a:t>Compared groups to test for equivalence (we didn’t expect this to be the case)</a:t>
          </a:r>
        </a:p>
      </dsp:txBody>
      <dsp:txXfrm>
        <a:off x="2562141" y="1524261"/>
        <a:ext cx="2372171" cy="1707963"/>
      </dsp:txXfrm>
    </dsp:sp>
    <dsp:sp modelId="{365D24BD-2C41-AB45-BF9E-370003BF9010}">
      <dsp:nvSpPr>
        <dsp:cNvPr id="0" name=""/>
        <dsp:cNvSpPr/>
      </dsp:nvSpPr>
      <dsp:spPr>
        <a:xfrm>
          <a:off x="2562141" y="385619"/>
          <a:ext cx="2372171" cy="113864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4318" tIns="165100" rIns="234318" bIns="165100" numCol="1" spcCol="1270" anchor="ctr" anchorCtr="0">
          <a:noAutofit/>
        </a:bodyPr>
        <a:lstStyle/>
        <a:p>
          <a:pPr marL="0" lvl="0" indent="0" algn="l" defTabSz="2533650">
            <a:lnSpc>
              <a:spcPct val="90000"/>
            </a:lnSpc>
            <a:spcBef>
              <a:spcPct val="0"/>
            </a:spcBef>
            <a:spcAft>
              <a:spcPct val="35000"/>
            </a:spcAft>
            <a:buNone/>
          </a:pPr>
          <a:r>
            <a:rPr lang="en-US" sz="5700" kern="1200"/>
            <a:t>02</a:t>
          </a:r>
        </a:p>
      </dsp:txBody>
      <dsp:txXfrm>
        <a:off x="2562141" y="385619"/>
        <a:ext cx="2372171" cy="1138642"/>
      </dsp:txXfrm>
    </dsp:sp>
    <dsp:sp modelId="{AB1CA963-9C71-A64A-9573-07C353B16CE9}">
      <dsp:nvSpPr>
        <dsp:cNvPr id="0" name=""/>
        <dsp:cNvSpPr/>
      </dsp:nvSpPr>
      <dsp:spPr>
        <a:xfrm>
          <a:off x="5124086" y="385619"/>
          <a:ext cx="2372171" cy="2846605"/>
        </a:xfrm>
        <a:prstGeom prst="rect">
          <a:avLst/>
        </a:prstGeom>
        <a:solidFill>
          <a:schemeClr val="accent1">
            <a:shade val="50000"/>
            <a:hueOff val="402493"/>
            <a:satOff val="-9802"/>
            <a:lumOff val="42896"/>
            <a:alphaOff val="0"/>
          </a:schemeClr>
        </a:solidFill>
        <a:ln w="12700" cap="flat" cmpd="sng" algn="ctr">
          <a:solidFill>
            <a:schemeClr val="accent1">
              <a:shade val="50000"/>
              <a:hueOff val="402493"/>
              <a:satOff val="-9802"/>
              <a:lumOff val="428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318" tIns="0" rIns="234318" bIns="330200" numCol="1" spcCol="1270" anchor="t" anchorCtr="0">
          <a:noAutofit/>
        </a:bodyPr>
        <a:lstStyle/>
        <a:p>
          <a:pPr marL="0" lvl="0" indent="0" algn="l" defTabSz="622300">
            <a:lnSpc>
              <a:spcPct val="90000"/>
            </a:lnSpc>
            <a:spcBef>
              <a:spcPct val="0"/>
            </a:spcBef>
            <a:spcAft>
              <a:spcPct val="35000"/>
            </a:spcAft>
            <a:buNone/>
          </a:pPr>
          <a:r>
            <a:rPr lang="en-US" sz="1400" kern="1200" dirty="0"/>
            <a:t>Used </a:t>
          </a:r>
          <a:r>
            <a:rPr lang="en-US" sz="1400" kern="1200" dirty="0" err="1"/>
            <a:t>Mahalanobis</a:t>
          </a:r>
          <a:r>
            <a:rPr lang="en-US" sz="1400" kern="1200" dirty="0"/>
            <a:t> distance matching with propensity scores to create new datasets with groups as similar as possible</a:t>
          </a:r>
        </a:p>
      </dsp:txBody>
      <dsp:txXfrm>
        <a:off x="5124086" y="1524261"/>
        <a:ext cx="2372171" cy="1707963"/>
      </dsp:txXfrm>
    </dsp:sp>
    <dsp:sp modelId="{E1D78785-794C-724A-AB70-31627DB4B264}">
      <dsp:nvSpPr>
        <dsp:cNvPr id="0" name=""/>
        <dsp:cNvSpPr/>
      </dsp:nvSpPr>
      <dsp:spPr>
        <a:xfrm>
          <a:off x="5124086" y="385619"/>
          <a:ext cx="2372171" cy="113864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4318" tIns="165100" rIns="234318" bIns="165100" numCol="1" spcCol="1270" anchor="ctr" anchorCtr="0">
          <a:noAutofit/>
        </a:bodyPr>
        <a:lstStyle/>
        <a:p>
          <a:pPr marL="0" lvl="0" indent="0" algn="l" defTabSz="2533650">
            <a:lnSpc>
              <a:spcPct val="90000"/>
            </a:lnSpc>
            <a:spcBef>
              <a:spcPct val="0"/>
            </a:spcBef>
            <a:spcAft>
              <a:spcPct val="35000"/>
            </a:spcAft>
            <a:buNone/>
          </a:pPr>
          <a:r>
            <a:rPr lang="en-US" sz="5700" kern="1200"/>
            <a:t>03</a:t>
          </a:r>
        </a:p>
      </dsp:txBody>
      <dsp:txXfrm>
        <a:off x="5124086" y="385619"/>
        <a:ext cx="2372171" cy="1138642"/>
      </dsp:txXfrm>
    </dsp:sp>
    <dsp:sp modelId="{30D50657-8CF4-C946-824E-734772C4673E}">
      <dsp:nvSpPr>
        <dsp:cNvPr id="0" name=""/>
        <dsp:cNvSpPr/>
      </dsp:nvSpPr>
      <dsp:spPr>
        <a:xfrm>
          <a:off x="7686032" y="385619"/>
          <a:ext cx="2372171" cy="2846605"/>
        </a:xfrm>
        <a:prstGeom prst="rect">
          <a:avLst/>
        </a:prstGeom>
        <a:solidFill>
          <a:schemeClr val="accent1">
            <a:shade val="50000"/>
            <a:hueOff val="201247"/>
            <a:satOff val="-4901"/>
            <a:lumOff val="21448"/>
            <a:alphaOff val="0"/>
          </a:schemeClr>
        </a:solidFill>
        <a:ln w="12700" cap="flat" cmpd="sng" algn="ctr">
          <a:solidFill>
            <a:schemeClr val="accent1">
              <a:shade val="50000"/>
              <a:hueOff val="201247"/>
              <a:satOff val="-4901"/>
              <a:lumOff val="2144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318" tIns="0" rIns="234318" bIns="330200" numCol="1" spcCol="1270" anchor="t" anchorCtr="0">
          <a:noAutofit/>
        </a:bodyPr>
        <a:lstStyle/>
        <a:p>
          <a:pPr marL="0" lvl="0" indent="0" algn="l" defTabSz="622300">
            <a:lnSpc>
              <a:spcPct val="90000"/>
            </a:lnSpc>
            <a:spcBef>
              <a:spcPct val="0"/>
            </a:spcBef>
            <a:spcAft>
              <a:spcPct val="35000"/>
            </a:spcAft>
            <a:buNone/>
          </a:pPr>
          <a:r>
            <a:rPr lang="en-US" sz="1400" kern="1200"/>
            <a:t>Used new dataset for each question to compare the differences in families remaining intact while controlling for known predictors of out-of-home placement</a:t>
          </a:r>
        </a:p>
      </dsp:txBody>
      <dsp:txXfrm>
        <a:off x="7686032" y="1524261"/>
        <a:ext cx="2372171" cy="1707963"/>
      </dsp:txXfrm>
    </dsp:sp>
    <dsp:sp modelId="{B9AB25F3-1DCD-8F45-A600-987333662E13}">
      <dsp:nvSpPr>
        <dsp:cNvPr id="0" name=""/>
        <dsp:cNvSpPr/>
      </dsp:nvSpPr>
      <dsp:spPr>
        <a:xfrm>
          <a:off x="7686032" y="385619"/>
          <a:ext cx="2372171" cy="113864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4318" tIns="165100" rIns="234318" bIns="165100" numCol="1" spcCol="1270" anchor="ctr" anchorCtr="0">
          <a:noAutofit/>
        </a:bodyPr>
        <a:lstStyle/>
        <a:p>
          <a:pPr marL="0" lvl="0" indent="0" algn="l" defTabSz="2533650">
            <a:lnSpc>
              <a:spcPct val="90000"/>
            </a:lnSpc>
            <a:spcBef>
              <a:spcPct val="0"/>
            </a:spcBef>
            <a:spcAft>
              <a:spcPct val="35000"/>
            </a:spcAft>
            <a:buNone/>
          </a:pPr>
          <a:r>
            <a:rPr lang="en-US" sz="5700" kern="1200"/>
            <a:t>04</a:t>
          </a:r>
        </a:p>
      </dsp:txBody>
      <dsp:txXfrm>
        <a:off x="7686032" y="385619"/>
        <a:ext cx="2372171" cy="113864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F67A2-82CE-3A49-957D-88462F0F634B}" type="datetimeFigureOut">
              <a:rPr lang="en-US" smtClean="0"/>
              <a:t>7/30/24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3304DB-E633-9B4D-8DC7-4392F79599C3}" type="slidenum">
              <a:rPr lang="en-US" smtClean="0"/>
              <a:t>‹#›</a:t>
            </a:fld>
            <a:endParaRPr lang="en-US"/>
          </a:p>
        </p:txBody>
      </p:sp>
    </p:spTree>
    <p:extLst>
      <p:ext uri="{BB962C8B-B14F-4D97-AF65-F5344CB8AC3E}">
        <p14:creationId xmlns:p14="http://schemas.microsoft.com/office/powerpoint/2010/main" val="3152538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304DB-E633-9B4D-8DC7-4392F79599C3}" type="slidenum">
              <a:rPr lang="en-US" smtClean="0"/>
              <a:t>1</a:t>
            </a:fld>
            <a:endParaRPr lang="en-US"/>
          </a:p>
        </p:txBody>
      </p:sp>
    </p:spTree>
    <p:extLst>
      <p:ext uri="{BB962C8B-B14F-4D97-AF65-F5344CB8AC3E}">
        <p14:creationId xmlns:p14="http://schemas.microsoft.com/office/powerpoint/2010/main" val="1606463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chose NJ because of its proximity to NY, the similarity in TPR laws, and the information that was provided in NCANDS was more complete than in other states regarding ID and out-of-home placement</a:t>
            </a:r>
          </a:p>
        </p:txBody>
      </p:sp>
      <p:sp>
        <p:nvSpPr>
          <p:cNvPr id="4" name="Slide Number Placeholder 3"/>
          <p:cNvSpPr>
            <a:spLocks noGrp="1"/>
          </p:cNvSpPr>
          <p:nvPr>
            <p:ph type="sldNum" sz="quarter" idx="5"/>
          </p:nvPr>
        </p:nvSpPr>
        <p:spPr/>
        <p:txBody>
          <a:bodyPr/>
          <a:lstStyle/>
          <a:p>
            <a:fld id="{889CFDF2-356B-DF49-9879-6DF5A98F4D4D}" type="slidenum">
              <a:rPr lang="en-US" smtClean="0"/>
              <a:t>10</a:t>
            </a:fld>
            <a:endParaRPr lang="en-US"/>
          </a:p>
        </p:txBody>
      </p:sp>
    </p:spTree>
    <p:extLst>
      <p:ext uri="{BB962C8B-B14F-4D97-AF65-F5344CB8AC3E}">
        <p14:creationId xmlns:p14="http://schemas.microsoft.com/office/powerpoint/2010/main" val="1866980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304DB-E633-9B4D-8DC7-4392F79599C3}" type="slidenum">
              <a:rPr lang="en-US" smtClean="0"/>
              <a:t>13</a:t>
            </a:fld>
            <a:endParaRPr lang="en-US"/>
          </a:p>
        </p:txBody>
      </p:sp>
    </p:spTree>
    <p:extLst>
      <p:ext uri="{BB962C8B-B14F-4D97-AF65-F5344CB8AC3E}">
        <p14:creationId xmlns:p14="http://schemas.microsoft.com/office/powerpoint/2010/main" val="2649625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304DB-E633-9B4D-8DC7-4392F79599C3}" type="slidenum">
              <a:rPr lang="en-US" smtClean="0"/>
              <a:t>14</a:t>
            </a:fld>
            <a:endParaRPr lang="en-US"/>
          </a:p>
        </p:txBody>
      </p:sp>
    </p:spTree>
    <p:extLst>
      <p:ext uri="{BB962C8B-B14F-4D97-AF65-F5344CB8AC3E}">
        <p14:creationId xmlns:p14="http://schemas.microsoft.com/office/powerpoint/2010/main" val="2424253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manuscript in review</a:t>
            </a:r>
          </a:p>
        </p:txBody>
      </p:sp>
      <p:sp>
        <p:nvSpPr>
          <p:cNvPr id="4" name="Slide Number Placeholder 3"/>
          <p:cNvSpPr>
            <a:spLocks noGrp="1"/>
          </p:cNvSpPr>
          <p:nvPr>
            <p:ph type="sldNum" sz="quarter" idx="5"/>
          </p:nvPr>
        </p:nvSpPr>
        <p:spPr/>
        <p:txBody>
          <a:bodyPr/>
          <a:lstStyle/>
          <a:p>
            <a:fld id="{889CFDF2-356B-DF49-9879-6DF5A98F4D4D}" type="slidenum">
              <a:rPr lang="en-US" smtClean="0"/>
              <a:t>15</a:t>
            </a:fld>
            <a:endParaRPr lang="en-US"/>
          </a:p>
        </p:txBody>
      </p:sp>
    </p:spTree>
    <p:extLst>
      <p:ext uri="{BB962C8B-B14F-4D97-AF65-F5344CB8AC3E}">
        <p14:creationId xmlns:p14="http://schemas.microsoft.com/office/powerpoint/2010/main" val="1603722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Manuscript in preparation</a:t>
            </a:r>
          </a:p>
        </p:txBody>
      </p:sp>
      <p:sp>
        <p:nvSpPr>
          <p:cNvPr id="4" name="Slide Number Placeholder 3"/>
          <p:cNvSpPr>
            <a:spLocks noGrp="1"/>
          </p:cNvSpPr>
          <p:nvPr>
            <p:ph type="sldNum" sz="quarter" idx="5"/>
          </p:nvPr>
        </p:nvSpPr>
        <p:spPr/>
        <p:txBody>
          <a:bodyPr/>
          <a:lstStyle/>
          <a:p>
            <a:fld id="{889CFDF2-356B-DF49-9879-6DF5A98F4D4D}" type="slidenum">
              <a:rPr lang="en-US" smtClean="0"/>
              <a:t>16</a:t>
            </a:fld>
            <a:endParaRPr lang="en-US"/>
          </a:p>
        </p:txBody>
      </p:sp>
    </p:spTree>
    <p:extLst>
      <p:ext uri="{BB962C8B-B14F-4D97-AF65-F5344CB8AC3E}">
        <p14:creationId xmlns:p14="http://schemas.microsoft.com/office/powerpoint/2010/main" val="146486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Bullet 1 – in the home, breaks down larger tasks, considers each parents’ strengths, including how they learn best</a:t>
            </a:r>
          </a:p>
          <a:p>
            <a:pPr marL="171450" indent="-171450">
              <a:buFont typeface="Arial" panose="020B0604020202020204" pitchFamily="34" charset="0"/>
              <a:buChar char="•"/>
            </a:pPr>
            <a:r>
              <a:rPr lang="en-US" dirty="0"/>
              <a:t>Bullet 3 – 95.4% compared to 83% of NJ. Plus of parents with ID, only 70% of parents with ID who participated in NJ’s FPS program remained intact at the end of the tracking period.</a:t>
            </a:r>
          </a:p>
          <a:p>
            <a:pPr marL="171450" indent="-171450">
              <a:buFont typeface="Arial" panose="020B0604020202020204" pitchFamily="34" charset="0"/>
              <a:buChar char="•"/>
            </a:pPr>
            <a:r>
              <a:rPr lang="en-US" dirty="0"/>
              <a:t>Although a social return on investment study found that each $1 spent on IMPACT reduced future costs of over $4.00.</a:t>
            </a:r>
          </a:p>
        </p:txBody>
      </p:sp>
      <p:sp>
        <p:nvSpPr>
          <p:cNvPr id="4" name="Slide Number Placeholder 3"/>
          <p:cNvSpPr>
            <a:spLocks noGrp="1"/>
          </p:cNvSpPr>
          <p:nvPr>
            <p:ph type="sldNum" sz="quarter" idx="5"/>
          </p:nvPr>
        </p:nvSpPr>
        <p:spPr/>
        <p:txBody>
          <a:bodyPr/>
          <a:lstStyle/>
          <a:p>
            <a:fld id="{889CFDF2-356B-DF49-9879-6DF5A98F4D4D}" type="slidenum">
              <a:rPr lang="en-US" smtClean="0"/>
              <a:t>17</a:t>
            </a:fld>
            <a:endParaRPr lang="en-US"/>
          </a:p>
        </p:txBody>
      </p:sp>
    </p:spTree>
    <p:extLst>
      <p:ext uri="{BB962C8B-B14F-4D97-AF65-F5344CB8AC3E}">
        <p14:creationId xmlns:p14="http://schemas.microsoft.com/office/powerpoint/2010/main" val="3762766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9CFDF2-356B-DF49-9879-6DF5A98F4D4D}" type="slidenum">
              <a:rPr lang="en-US" smtClean="0"/>
              <a:t>18</a:t>
            </a:fld>
            <a:endParaRPr lang="en-US"/>
          </a:p>
        </p:txBody>
      </p:sp>
    </p:spTree>
    <p:extLst>
      <p:ext uri="{BB962C8B-B14F-4D97-AF65-F5344CB8AC3E}">
        <p14:creationId xmlns:p14="http://schemas.microsoft.com/office/powerpoint/2010/main" val="212688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304DB-E633-9B4D-8DC7-4392F79599C3}" type="slidenum">
              <a:rPr lang="en-US" smtClean="0"/>
              <a:t>20</a:t>
            </a:fld>
            <a:endParaRPr lang="en-US"/>
          </a:p>
        </p:txBody>
      </p:sp>
    </p:spTree>
    <p:extLst>
      <p:ext uri="{BB962C8B-B14F-4D97-AF65-F5344CB8AC3E}">
        <p14:creationId xmlns:p14="http://schemas.microsoft.com/office/powerpoint/2010/main" val="1238058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304DB-E633-9B4D-8DC7-4392F79599C3}" type="slidenum">
              <a:rPr lang="en-US" smtClean="0"/>
              <a:t>2</a:t>
            </a:fld>
            <a:endParaRPr lang="en-US"/>
          </a:p>
        </p:txBody>
      </p:sp>
    </p:spTree>
    <p:extLst>
      <p:ext uri="{BB962C8B-B14F-4D97-AF65-F5344CB8AC3E}">
        <p14:creationId xmlns:p14="http://schemas.microsoft.com/office/powerpoint/2010/main" val="1244246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1 – refer to child welfare systems because each state has at least one system, and while there is some commonality amongst these systems, they are independent of one another</a:t>
            </a:r>
          </a:p>
          <a:p>
            <a:r>
              <a:rPr lang="en-US" dirty="0"/>
              <a:t>Bullet 2 – higher rates of foster care place, TPR, and/or permanent guardianship</a:t>
            </a:r>
          </a:p>
          <a:p>
            <a:r>
              <a:rPr lang="en-US" dirty="0"/>
              <a:t>Bullet 3 – we don’t look to see whether parents have a disability, and in many states, there are good reasons not to, as state laws often support family separation based on parental disability</a:t>
            </a:r>
          </a:p>
          <a:p>
            <a:r>
              <a:rPr lang="en-US" dirty="0"/>
              <a:t>As for funding – federal funds are only available when interventions are adequately documented as being evidence-based, following stringent guideline to demonstrate evidence. What we are doing here is the first step.</a:t>
            </a:r>
          </a:p>
        </p:txBody>
      </p:sp>
      <p:sp>
        <p:nvSpPr>
          <p:cNvPr id="4" name="Slide Number Placeholder 3"/>
          <p:cNvSpPr>
            <a:spLocks noGrp="1"/>
          </p:cNvSpPr>
          <p:nvPr>
            <p:ph type="sldNum" sz="quarter" idx="10"/>
          </p:nvPr>
        </p:nvSpPr>
        <p:spPr/>
        <p:txBody>
          <a:bodyPr/>
          <a:lstStyle/>
          <a:p>
            <a:fld id="{433304DB-E633-9B4D-8DC7-4392F79599C3}" type="slidenum">
              <a:rPr lang="en-US" smtClean="0"/>
              <a:t>3</a:t>
            </a:fld>
            <a:endParaRPr lang="en-US"/>
          </a:p>
        </p:txBody>
      </p:sp>
    </p:spTree>
    <p:extLst>
      <p:ext uri="{BB962C8B-B14F-4D97-AF65-F5344CB8AC3E}">
        <p14:creationId xmlns:p14="http://schemas.microsoft.com/office/powerpoint/2010/main" val="2243724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Of existing programs, Project IMPACT is the only one in the US with empirical evidence as to effectiveness in child welfare</a:t>
            </a:r>
          </a:p>
        </p:txBody>
      </p:sp>
      <p:sp>
        <p:nvSpPr>
          <p:cNvPr id="4" name="Slide Number Placeholder 3"/>
          <p:cNvSpPr>
            <a:spLocks noGrp="1"/>
          </p:cNvSpPr>
          <p:nvPr>
            <p:ph type="sldNum" sz="quarter" idx="10"/>
          </p:nvPr>
        </p:nvSpPr>
        <p:spPr/>
        <p:txBody>
          <a:bodyPr/>
          <a:lstStyle/>
          <a:p>
            <a:fld id="{433304DB-E633-9B4D-8DC7-4392F79599C3}" type="slidenum">
              <a:rPr lang="en-US" smtClean="0"/>
              <a:t>4</a:t>
            </a:fld>
            <a:endParaRPr lang="en-US"/>
          </a:p>
        </p:txBody>
      </p:sp>
    </p:spTree>
    <p:extLst>
      <p:ext uri="{BB962C8B-B14F-4D97-AF65-F5344CB8AC3E}">
        <p14:creationId xmlns:p14="http://schemas.microsoft.com/office/powerpoint/2010/main" val="3783190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304DB-E633-9B4D-8DC7-4392F79599C3}" type="slidenum">
              <a:rPr lang="en-US" smtClean="0"/>
              <a:t>5</a:t>
            </a:fld>
            <a:endParaRPr lang="en-US"/>
          </a:p>
        </p:txBody>
      </p:sp>
    </p:spTree>
    <p:extLst>
      <p:ext uri="{BB962C8B-B14F-4D97-AF65-F5344CB8AC3E}">
        <p14:creationId xmlns:p14="http://schemas.microsoft.com/office/powerpoint/2010/main" val="3533485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 is a VERY small program</a:t>
            </a:r>
          </a:p>
        </p:txBody>
      </p:sp>
      <p:sp>
        <p:nvSpPr>
          <p:cNvPr id="4" name="Slide Number Placeholder 3"/>
          <p:cNvSpPr>
            <a:spLocks noGrp="1"/>
          </p:cNvSpPr>
          <p:nvPr>
            <p:ph type="sldNum" sz="quarter" idx="10"/>
          </p:nvPr>
        </p:nvSpPr>
        <p:spPr/>
        <p:txBody>
          <a:bodyPr/>
          <a:lstStyle/>
          <a:p>
            <a:fld id="{433304DB-E633-9B4D-8DC7-4392F79599C3}" type="slidenum">
              <a:rPr lang="en-US" smtClean="0"/>
              <a:t>6</a:t>
            </a:fld>
            <a:endParaRPr lang="en-US"/>
          </a:p>
        </p:txBody>
      </p:sp>
    </p:spTree>
    <p:extLst>
      <p:ext uri="{BB962C8B-B14F-4D97-AF65-F5344CB8AC3E}">
        <p14:creationId xmlns:p14="http://schemas.microsoft.com/office/powerpoint/2010/main" val="56061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621209-B3E7-9E44-813C-60F30574B5D8}" type="slidenum">
              <a:rPr lang="en-US" smtClean="0"/>
              <a:t>7</a:t>
            </a:fld>
            <a:endParaRPr lang="en-US"/>
          </a:p>
        </p:txBody>
      </p:sp>
    </p:spTree>
    <p:extLst>
      <p:ext uri="{BB962C8B-B14F-4D97-AF65-F5344CB8AC3E}">
        <p14:creationId xmlns:p14="http://schemas.microsoft.com/office/powerpoint/2010/main" val="2121803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studies were relatively small, but their largest weakness was no comparison group.</a:t>
            </a:r>
          </a:p>
        </p:txBody>
      </p:sp>
      <p:sp>
        <p:nvSpPr>
          <p:cNvPr id="4" name="Slide Number Placeholder 3"/>
          <p:cNvSpPr>
            <a:spLocks noGrp="1"/>
          </p:cNvSpPr>
          <p:nvPr>
            <p:ph type="sldNum" sz="quarter" idx="5"/>
          </p:nvPr>
        </p:nvSpPr>
        <p:spPr/>
        <p:txBody>
          <a:bodyPr/>
          <a:lstStyle/>
          <a:p>
            <a:fld id="{889CFDF2-356B-DF49-9879-6DF5A98F4D4D}" type="slidenum">
              <a:rPr lang="en-US" smtClean="0"/>
              <a:t>8</a:t>
            </a:fld>
            <a:endParaRPr lang="en-US"/>
          </a:p>
        </p:txBody>
      </p:sp>
    </p:spTree>
    <p:extLst>
      <p:ext uri="{BB962C8B-B14F-4D97-AF65-F5344CB8AC3E}">
        <p14:creationId xmlns:p14="http://schemas.microsoft.com/office/powerpoint/2010/main" val="130519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FPS in the US is most similar to IMPACT in that they are intensive, home-based services that are implemented when families are seen as being at high risk for out-of-home placement; however, they are not always available, and families are only selected to participate in FPS if they are seen as being likely to be successful.</a:t>
            </a:r>
          </a:p>
        </p:txBody>
      </p:sp>
      <p:sp>
        <p:nvSpPr>
          <p:cNvPr id="4" name="Slide Number Placeholder 3"/>
          <p:cNvSpPr>
            <a:spLocks noGrp="1"/>
          </p:cNvSpPr>
          <p:nvPr>
            <p:ph type="sldNum" sz="quarter" idx="5"/>
          </p:nvPr>
        </p:nvSpPr>
        <p:spPr/>
        <p:txBody>
          <a:bodyPr/>
          <a:lstStyle/>
          <a:p>
            <a:fld id="{889CFDF2-356B-DF49-9879-6DF5A98F4D4D}" type="slidenum">
              <a:rPr lang="en-US" smtClean="0"/>
              <a:t>9</a:t>
            </a:fld>
            <a:endParaRPr lang="en-US"/>
          </a:p>
        </p:txBody>
      </p:sp>
    </p:spTree>
    <p:extLst>
      <p:ext uri="{BB962C8B-B14F-4D97-AF65-F5344CB8AC3E}">
        <p14:creationId xmlns:p14="http://schemas.microsoft.com/office/powerpoint/2010/main" val="2172858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26B2-52A2-B745-86F3-17F89869B1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45E4C9-7E34-594B-AF4E-8F456F04D4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899D3F-CDFE-4E41-9F30-0F6EEFB3A5E4}"/>
              </a:ext>
            </a:extLst>
          </p:cNvPr>
          <p:cNvSpPr>
            <a:spLocks noGrp="1"/>
          </p:cNvSpPr>
          <p:nvPr>
            <p:ph type="dt" sz="half" idx="10"/>
          </p:nvPr>
        </p:nvSpPr>
        <p:spPr/>
        <p:txBody>
          <a:bodyPr/>
          <a:lstStyle/>
          <a:p>
            <a:fld id="{5A59C106-4E43-B746-87F4-0C2AAB746C01}" type="datetimeFigureOut">
              <a:rPr lang="en-US" smtClean="0"/>
              <a:t>7/30/24</a:t>
            </a:fld>
            <a:endParaRPr lang="en-US"/>
          </a:p>
        </p:txBody>
      </p:sp>
      <p:sp>
        <p:nvSpPr>
          <p:cNvPr id="5" name="Footer Placeholder 4">
            <a:extLst>
              <a:ext uri="{FF2B5EF4-FFF2-40B4-BE49-F238E27FC236}">
                <a16:creationId xmlns:a16="http://schemas.microsoft.com/office/drawing/2014/main" id="{29F44DCF-C3F9-8844-8611-EA73814EB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B6BD1-E700-C44B-A464-08CA2203C0D5}"/>
              </a:ext>
            </a:extLst>
          </p:cNvPr>
          <p:cNvSpPr>
            <a:spLocks noGrp="1"/>
          </p:cNvSpPr>
          <p:nvPr>
            <p:ph type="sldNum" sz="quarter" idx="12"/>
          </p:nvPr>
        </p:nvSpPr>
        <p:spPr/>
        <p:txBody>
          <a:bodyPr/>
          <a:lstStyle/>
          <a:p>
            <a:fld id="{4E5AC80F-6668-DC49-88E1-F5E9732A8FAD}" type="slidenum">
              <a:rPr lang="en-US" smtClean="0"/>
              <a:t>‹#›</a:t>
            </a:fld>
            <a:endParaRPr lang="en-US"/>
          </a:p>
        </p:txBody>
      </p:sp>
    </p:spTree>
    <p:extLst>
      <p:ext uri="{BB962C8B-B14F-4D97-AF65-F5344CB8AC3E}">
        <p14:creationId xmlns:p14="http://schemas.microsoft.com/office/powerpoint/2010/main" val="368054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2927-24F1-7E4A-BCD9-947406C89A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96646B-C298-0D4F-9F34-24F4C516F2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63F55-74AD-9748-828C-22D518527521}"/>
              </a:ext>
            </a:extLst>
          </p:cNvPr>
          <p:cNvSpPr>
            <a:spLocks noGrp="1"/>
          </p:cNvSpPr>
          <p:nvPr>
            <p:ph type="dt" sz="half" idx="10"/>
          </p:nvPr>
        </p:nvSpPr>
        <p:spPr/>
        <p:txBody>
          <a:bodyPr/>
          <a:lstStyle/>
          <a:p>
            <a:fld id="{5A59C106-4E43-B746-87F4-0C2AAB746C01}" type="datetimeFigureOut">
              <a:rPr lang="en-US" smtClean="0"/>
              <a:t>7/30/24</a:t>
            </a:fld>
            <a:endParaRPr lang="en-US"/>
          </a:p>
        </p:txBody>
      </p:sp>
      <p:sp>
        <p:nvSpPr>
          <p:cNvPr id="5" name="Footer Placeholder 4">
            <a:extLst>
              <a:ext uri="{FF2B5EF4-FFF2-40B4-BE49-F238E27FC236}">
                <a16:creationId xmlns:a16="http://schemas.microsoft.com/office/drawing/2014/main" id="{70C864F7-7261-EB4C-900F-15F33E3EF2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322124-EEC5-BF4E-8927-779CA980EAFF}"/>
              </a:ext>
            </a:extLst>
          </p:cNvPr>
          <p:cNvSpPr>
            <a:spLocks noGrp="1"/>
          </p:cNvSpPr>
          <p:nvPr>
            <p:ph type="sldNum" sz="quarter" idx="12"/>
          </p:nvPr>
        </p:nvSpPr>
        <p:spPr/>
        <p:txBody>
          <a:bodyPr/>
          <a:lstStyle/>
          <a:p>
            <a:fld id="{4E5AC80F-6668-DC49-88E1-F5E9732A8FAD}" type="slidenum">
              <a:rPr lang="en-US" smtClean="0"/>
              <a:t>‹#›</a:t>
            </a:fld>
            <a:endParaRPr lang="en-US"/>
          </a:p>
        </p:txBody>
      </p:sp>
    </p:spTree>
    <p:extLst>
      <p:ext uri="{BB962C8B-B14F-4D97-AF65-F5344CB8AC3E}">
        <p14:creationId xmlns:p14="http://schemas.microsoft.com/office/powerpoint/2010/main" val="197730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E52D05-D82B-6B48-987E-1E4682366E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5FD1B-2FE0-B846-9677-5AD14DA24D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FFDDA-1FEF-074D-BB18-13E5B4128721}"/>
              </a:ext>
            </a:extLst>
          </p:cNvPr>
          <p:cNvSpPr>
            <a:spLocks noGrp="1"/>
          </p:cNvSpPr>
          <p:nvPr>
            <p:ph type="dt" sz="half" idx="10"/>
          </p:nvPr>
        </p:nvSpPr>
        <p:spPr/>
        <p:txBody>
          <a:bodyPr/>
          <a:lstStyle/>
          <a:p>
            <a:fld id="{5A59C106-4E43-B746-87F4-0C2AAB746C01}" type="datetimeFigureOut">
              <a:rPr lang="en-US" smtClean="0"/>
              <a:t>7/30/24</a:t>
            </a:fld>
            <a:endParaRPr lang="en-US"/>
          </a:p>
        </p:txBody>
      </p:sp>
      <p:sp>
        <p:nvSpPr>
          <p:cNvPr id="5" name="Footer Placeholder 4">
            <a:extLst>
              <a:ext uri="{FF2B5EF4-FFF2-40B4-BE49-F238E27FC236}">
                <a16:creationId xmlns:a16="http://schemas.microsoft.com/office/drawing/2014/main" id="{26E78ACC-3B0C-1A41-94FE-F8A1CA278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B67B7-E6E4-024E-9238-304C05FBB828}"/>
              </a:ext>
            </a:extLst>
          </p:cNvPr>
          <p:cNvSpPr>
            <a:spLocks noGrp="1"/>
          </p:cNvSpPr>
          <p:nvPr>
            <p:ph type="sldNum" sz="quarter" idx="12"/>
          </p:nvPr>
        </p:nvSpPr>
        <p:spPr/>
        <p:txBody>
          <a:bodyPr/>
          <a:lstStyle/>
          <a:p>
            <a:fld id="{4E5AC80F-6668-DC49-88E1-F5E9732A8FAD}" type="slidenum">
              <a:rPr lang="en-US" smtClean="0"/>
              <a:t>‹#›</a:t>
            </a:fld>
            <a:endParaRPr lang="en-US"/>
          </a:p>
        </p:txBody>
      </p:sp>
    </p:spTree>
    <p:extLst>
      <p:ext uri="{BB962C8B-B14F-4D97-AF65-F5344CB8AC3E}">
        <p14:creationId xmlns:p14="http://schemas.microsoft.com/office/powerpoint/2010/main" val="3142795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5D14B-96AA-F642-9F3F-B23A4EBC81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1E8997-6A5B-CD43-9DC9-2C3967A046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8843A-AE72-F345-8EBA-0EBE8A574ADD}"/>
              </a:ext>
            </a:extLst>
          </p:cNvPr>
          <p:cNvSpPr>
            <a:spLocks noGrp="1"/>
          </p:cNvSpPr>
          <p:nvPr>
            <p:ph type="dt" sz="half" idx="10"/>
          </p:nvPr>
        </p:nvSpPr>
        <p:spPr/>
        <p:txBody>
          <a:bodyPr/>
          <a:lstStyle/>
          <a:p>
            <a:fld id="{5A59C106-4E43-B746-87F4-0C2AAB746C01}" type="datetimeFigureOut">
              <a:rPr lang="en-US" smtClean="0"/>
              <a:t>7/30/24</a:t>
            </a:fld>
            <a:endParaRPr lang="en-US"/>
          </a:p>
        </p:txBody>
      </p:sp>
      <p:sp>
        <p:nvSpPr>
          <p:cNvPr id="5" name="Footer Placeholder 4">
            <a:extLst>
              <a:ext uri="{FF2B5EF4-FFF2-40B4-BE49-F238E27FC236}">
                <a16:creationId xmlns:a16="http://schemas.microsoft.com/office/drawing/2014/main" id="{ECEEB552-8943-6341-86CB-338ACD2D6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EE24B8-1B32-0C4A-80F9-C828B6F7EB61}"/>
              </a:ext>
            </a:extLst>
          </p:cNvPr>
          <p:cNvSpPr>
            <a:spLocks noGrp="1"/>
          </p:cNvSpPr>
          <p:nvPr>
            <p:ph type="sldNum" sz="quarter" idx="12"/>
          </p:nvPr>
        </p:nvSpPr>
        <p:spPr/>
        <p:txBody>
          <a:bodyPr/>
          <a:lstStyle/>
          <a:p>
            <a:fld id="{4E5AC80F-6668-DC49-88E1-F5E9732A8FAD}" type="slidenum">
              <a:rPr lang="en-US" smtClean="0"/>
              <a:t>‹#›</a:t>
            </a:fld>
            <a:endParaRPr lang="en-US"/>
          </a:p>
        </p:txBody>
      </p:sp>
    </p:spTree>
    <p:extLst>
      <p:ext uri="{BB962C8B-B14F-4D97-AF65-F5344CB8AC3E}">
        <p14:creationId xmlns:p14="http://schemas.microsoft.com/office/powerpoint/2010/main" val="180635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3AAFD-5E52-7947-AFF2-1984688809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0B96E1-506E-334F-84EF-08501BB675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28E2EA-F074-4E4C-9356-0B93BC3023EC}"/>
              </a:ext>
            </a:extLst>
          </p:cNvPr>
          <p:cNvSpPr>
            <a:spLocks noGrp="1"/>
          </p:cNvSpPr>
          <p:nvPr>
            <p:ph type="dt" sz="half" idx="10"/>
          </p:nvPr>
        </p:nvSpPr>
        <p:spPr/>
        <p:txBody>
          <a:bodyPr/>
          <a:lstStyle/>
          <a:p>
            <a:fld id="{5A59C106-4E43-B746-87F4-0C2AAB746C01}" type="datetimeFigureOut">
              <a:rPr lang="en-US" smtClean="0"/>
              <a:t>7/30/24</a:t>
            </a:fld>
            <a:endParaRPr lang="en-US"/>
          </a:p>
        </p:txBody>
      </p:sp>
      <p:sp>
        <p:nvSpPr>
          <p:cNvPr id="5" name="Footer Placeholder 4">
            <a:extLst>
              <a:ext uri="{FF2B5EF4-FFF2-40B4-BE49-F238E27FC236}">
                <a16:creationId xmlns:a16="http://schemas.microsoft.com/office/drawing/2014/main" id="{D9041FBC-96B5-EB46-8D5C-24ED10F57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13E5CB-20CB-4D47-BA32-28E17E8BB55F}"/>
              </a:ext>
            </a:extLst>
          </p:cNvPr>
          <p:cNvSpPr>
            <a:spLocks noGrp="1"/>
          </p:cNvSpPr>
          <p:nvPr>
            <p:ph type="sldNum" sz="quarter" idx="12"/>
          </p:nvPr>
        </p:nvSpPr>
        <p:spPr/>
        <p:txBody>
          <a:bodyPr/>
          <a:lstStyle/>
          <a:p>
            <a:fld id="{4E5AC80F-6668-DC49-88E1-F5E9732A8FAD}" type="slidenum">
              <a:rPr lang="en-US" smtClean="0"/>
              <a:t>‹#›</a:t>
            </a:fld>
            <a:endParaRPr lang="en-US"/>
          </a:p>
        </p:txBody>
      </p:sp>
    </p:spTree>
    <p:extLst>
      <p:ext uri="{BB962C8B-B14F-4D97-AF65-F5344CB8AC3E}">
        <p14:creationId xmlns:p14="http://schemas.microsoft.com/office/powerpoint/2010/main" val="3387268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C9720-0686-9346-9BED-C624162BA6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9F421E-EB9E-0B4A-855A-BED9BCB3E8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CCB28F-51C7-5F4C-BFC2-26A170814F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3AB97A-CA1F-0444-A96E-BEBDE0B3D75D}"/>
              </a:ext>
            </a:extLst>
          </p:cNvPr>
          <p:cNvSpPr>
            <a:spLocks noGrp="1"/>
          </p:cNvSpPr>
          <p:nvPr>
            <p:ph type="dt" sz="half" idx="10"/>
          </p:nvPr>
        </p:nvSpPr>
        <p:spPr/>
        <p:txBody>
          <a:bodyPr/>
          <a:lstStyle/>
          <a:p>
            <a:fld id="{5A59C106-4E43-B746-87F4-0C2AAB746C01}" type="datetimeFigureOut">
              <a:rPr lang="en-US" smtClean="0"/>
              <a:t>7/30/24</a:t>
            </a:fld>
            <a:endParaRPr lang="en-US"/>
          </a:p>
        </p:txBody>
      </p:sp>
      <p:sp>
        <p:nvSpPr>
          <p:cNvPr id="6" name="Footer Placeholder 5">
            <a:extLst>
              <a:ext uri="{FF2B5EF4-FFF2-40B4-BE49-F238E27FC236}">
                <a16:creationId xmlns:a16="http://schemas.microsoft.com/office/drawing/2014/main" id="{AF3FD791-BDE7-C943-8892-55CFBAD89C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78F202-C781-7549-848F-4BC67FF7FA2A}"/>
              </a:ext>
            </a:extLst>
          </p:cNvPr>
          <p:cNvSpPr>
            <a:spLocks noGrp="1"/>
          </p:cNvSpPr>
          <p:nvPr>
            <p:ph type="sldNum" sz="quarter" idx="12"/>
          </p:nvPr>
        </p:nvSpPr>
        <p:spPr/>
        <p:txBody>
          <a:bodyPr/>
          <a:lstStyle/>
          <a:p>
            <a:fld id="{4E5AC80F-6668-DC49-88E1-F5E9732A8FAD}" type="slidenum">
              <a:rPr lang="en-US" smtClean="0"/>
              <a:t>‹#›</a:t>
            </a:fld>
            <a:endParaRPr lang="en-US"/>
          </a:p>
        </p:txBody>
      </p:sp>
    </p:spTree>
    <p:extLst>
      <p:ext uri="{BB962C8B-B14F-4D97-AF65-F5344CB8AC3E}">
        <p14:creationId xmlns:p14="http://schemas.microsoft.com/office/powerpoint/2010/main" val="209633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ECF92-3839-5A4F-9FA8-06F88E3418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FD4043-5E33-0F49-85A2-3582B2C69B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0BAE6D-1E02-9D45-9F59-DAF0FF6B65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1CF4D8-E132-734E-A48F-206266D069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FCABF6-A7D3-F541-82B3-EE0D31003E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C6695-4074-434A-BDA9-5C6C458871CE}"/>
              </a:ext>
            </a:extLst>
          </p:cNvPr>
          <p:cNvSpPr>
            <a:spLocks noGrp="1"/>
          </p:cNvSpPr>
          <p:nvPr>
            <p:ph type="dt" sz="half" idx="10"/>
          </p:nvPr>
        </p:nvSpPr>
        <p:spPr/>
        <p:txBody>
          <a:bodyPr/>
          <a:lstStyle/>
          <a:p>
            <a:fld id="{5A59C106-4E43-B746-87F4-0C2AAB746C01}" type="datetimeFigureOut">
              <a:rPr lang="en-US" smtClean="0"/>
              <a:t>7/30/24</a:t>
            </a:fld>
            <a:endParaRPr lang="en-US"/>
          </a:p>
        </p:txBody>
      </p:sp>
      <p:sp>
        <p:nvSpPr>
          <p:cNvPr id="8" name="Footer Placeholder 7">
            <a:extLst>
              <a:ext uri="{FF2B5EF4-FFF2-40B4-BE49-F238E27FC236}">
                <a16:creationId xmlns:a16="http://schemas.microsoft.com/office/drawing/2014/main" id="{27F509B7-9C17-D744-B586-97FC6ECA8E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5377BA-E793-214E-9F85-09EDD077B21C}"/>
              </a:ext>
            </a:extLst>
          </p:cNvPr>
          <p:cNvSpPr>
            <a:spLocks noGrp="1"/>
          </p:cNvSpPr>
          <p:nvPr>
            <p:ph type="sldNum" sz="quarter" idx="12"/>
          </p:nvPr>
        </p:nvSpPr>
        <p:spPr/>
        <p:txBody>
          <a:bodyPr/>
          <a:lstStyle/>
          <a:p>
            <a:fld id="{4E5AC80F-6668-DC49-88E1-F5E9732A8FAD}" type="slidenum">
              <a:rPr lang="en-US" smtClean="0"/>
              <a:t>‹#›</a:t>
            </a:fld>
            <a:endParaRPr lang="en-US"/>
          </a:p>
        </p:txBody>
      </p:sp>
    </p:spTree>
    <p:extLst>
      <p:ext uri="{BB962C8B-B14F-4D97-AF65-F5344CB8AC3E}">
        <p14:creationId xmlns:p14="http://schemas.microsoft.com/office/powerpoint/2010/main" val="2205820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C328C-1EFD-824C-9FB3-24F1E529B5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B945C4-DB46-E342-9C2F-DB97E9A63728}"/>
              </a:ext>
            </a:extLst>
          </p:cNvPr>
          <p:cNvSpPr>
            <a:spLocks noGrp="1"/>
          </p:cNvSpPr>
          <p:nvPr>
            <p:ph type="dt" sz="half" idx="10"/>
          </p:nvPr>
        </p:nvSpPr>
        <p:spPr/>
        <p:txBody>
          <a:bodyPr/>
          <a:lstStyle/>
          <a:p>
            <a:fld id="{5A59C106-4E43-B746-87F4-0C2AAB746C01}" type="datetimeFigureOut">
              <a:rPr lang="en-US" smtClean="0"/>
              <a:t>7/30/24</a:t>
            </a:fld>
            <a:endParaRPr lang="en-US"/>
          </a:p>
        </p:txBody>
      </p:sp>
      <p:sp>
        <p:nvSpPr>
          <p:cNvPr id="4" name="Footer Placeholder 3">
            <a:extLst>
              <a:ext uri="{FF2B5EF4-FFF2-40B4-BE49-F238E27FC236}">
                <a16:creationId xmlns:a16="http://schemas.microsoft.com/office/drawing/2014/main" id="{C832E0C1-793D-5C4F-B266-2EF5168466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81F918-D34D-D445-8EE0-B9FB14D373AF}"/>
              </a:ext>
            </a:extLst>
          </p:cNvPr>
          <p:cNvSpPr>
            <a:spLocks noGrp="1"/>
          </p:cNvSpPr>
          <p:nvPr>
            <p:ph type="sldNum" sz="quarter" idx="12"/>
          </p:nvPr>
        </p:nvSpPr>
        <p:spPr/>
        <p:txBody>
          <a:bodyPr/>
          <a:lstStyle/>
          <a:p>
            <a:fld id="{4E5AC80F-6668-DC49-88E1-F5E9732A8FAD}" type="slidenum">
              <a:rPr lang="en-US" smtClean="0"/>
              <a:t>‹#›</a:t>
            </a:fld>
            <a:endParaRPr lang="en-US"/>
          </a:p>
        </p:txBody>
      </p:sp>
    </p:spTree>
    <p:extLst>
      <p:ext uri="{BB962C8B-B14F-4D97-AF65-F5344CB8AC3E}">
        <p14:creationId xmlns:p14="http://schemas.microsoft.com/office/powerpoint/2010/main" val="2224136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71AE95-8B71-4A40-A0E7-C285B93384C0}"/>
              </a:ext>
            </a:extLst>
          </p:cNvPr>
          <p:cNvSpPr>
            <a:spLocks noGrp="1"/>
          </p:cNvSpPr>
          <p:nvPr>
            <p:ph type="dt" sz="half" idx="10"/>
          </p:nvPr>
        </p:nvSpPr>
        <p:spPr/>
        <p:txBody>
          <a:bodyPr/>
          <a:lstStyle/>
          <a:p>
            <a:fld id="{5A59C106-4E43-B746-87F4-0C2AAB746C01}" type="datetimeFigureOut">
              <a:rPr lang="en-US" smtClean="0"/>
              <a:t>7/30/24</a:t>
            </a:fld>
            <a:endParaRPr lang="en-US"/>
          </a:p>
        </p:txBody>
      </p:sp>
      <p:sp>
        <p:nvSpPr>
          <p:cNvPr id="3" name="Footer Placeholder 2">
            <a:extLst>
              <a:ext uri="{FF2B5EF4-FFF2-40B4-BE49-F238E27FC236}">
                <a16:creationId xmlns:a16="http://schemas.microsoft.com/office/drawing/2014/main" id="{1F260CD4-EBC8-3646-95FD-CEF4559058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212A6B-7CEF-AC4B-9CD3-594093B4C4E4}"/>
              </a:ext>
            </a:extLst>
          </p:cNvPr>
          <p:cNvSpPr>
            <a:spLocks noGrp="1"/>
          </p:cNvSpPr>
          <p:nvPr>
            <p:ph type="sldNum" sz="quarter" idx="12"/>
          </p:nvPr>
        </p:nvSpPr>
        <p:spPr/>
        <p:txBody>
          <a:bodyPr/>
          <a:lstStyle/>
          <a:p>
            <a:fld id="{4E5AC80F-6668-DC49-88E1-F5E9732A8FAD}" type="slidenum">
              <a:rPr lang="en-US" smtClean="0"/>
              <a:t>‹#›</a:t>
            </a:fld>
            <a:endParaRPr lang="en-US"/>
          </a:p>
        </p:txBody>
      </p:sp>
    </p:spTree>
    <p:extLst>
      <p:ext uri="{BB962C8B-B14F-4D97-AF65-F5344CB8AC3E}">
        <p14:creationId xmlns:p14="http://schemas.microsoft.com/office/powerpoint/2010/main" val="27128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B7FF-60CC-E745-B534-7CD81047C6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5379B-198E-5B4A-B3D5-8F050B05EB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15E048-06CB-8F43-9D99-DF11871F2A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BEDD14-428F-3446-BAFF-E546CD8BE7C3}"/>
              </a:ext>
            </a:extLst>
          </p:cNvPr>
          <p:cNvSpPr>
            <a:spLocks noGrp="1"/>
          </p:cNvSpPr>
          <p:nvPr>
            <p:ph type="dt" sz="half" idx="10"/>
          </p:nvPr>
        </p:nvSpPr>
        <p:spPr/>
        <p:txBody>
          <a:bodyPr/>
          <a:lstStyle/>
          <a:p>
            <a:fld id="{5A59C106-4E43-B746-87F4-0C2AAB746C01}" type="datetimeFigureOut">
              <a:rPr lang="en-US" smtClean="0"/>
              <a:t>7/30/24</a:t>
            </a:fld>
            <a:endParaRPr lang="en-US"/>
          </a:p>
        </p:txBody>
      </p:sp>
      <p:sp>
        <p:nvSpPr>
          <p:cNvPr id="6" name="Footer Placeholder 5">
            <a:extLst>
              <a:ext uri="{FF2B5EF4-FFF2-40B4-BE49-F238E27FC236}">
                <a16:creationId xmlns:a16="http://schemas.microsoft.com/office/drawing/2014/main" id="{980711C8-8F14-0C49-BCF9-0F0C8923E9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5BE45C-1E7A-6944-A691-1F934B39EE06}"/>
              </a:ext>
            </a:extLst>
          </p:cNvPr>
          <p:cNvSpPr>
            <a:spLocks noGrp="1"/>
          </p:cNvSpPr>
          <p:nvPr>
            <p:ph type="sldNum" sz="quarter" idx="12"/>
          </p:nvPr>
        </p:nvSpPr>
        <p:spPr/>
        <p:txBody>
          <a:bodyPr/>
          <a:lstStyle/>
          <a:p>
            <a:fld id="{4E5AC80F-6668-DC49-88E1-F5E9732A8FAD}" type="slidenum">
              <a:rPr lang="en-US" smtClean="0"/>
              <a:t>‹#›</a:t>
            </a:fld>
            <a:endParaRPr lang="en-US"/>
          </a:p>
        </p:txBody>
      </p:sp>
    </p:spTree>
    <p:extLst>
      <p:ext uri="{BB962C8B-B14F-4D97-AF65-F5344CB8AC3E}">
        <p14:creationId xmlns:p14="http://schemas.microsoft.com/office/powerpoint/2010/main" val="4277695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BFD8C-921C-9941-A81C-3D105ABB3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0F46F-937B-1A46-95B6-73EA13EF39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127FD1-BCBF-0649-B096-241C0D5097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EB561D-E4AD-4346-8139-74A89C8DA8D8}"/>
              </a:ext>
            </a:extLst>
          </p:cNvPr>
          <p:cNvSpPr>
            <a:spLocks noGrp="1"/>
          </p:cNvSpPr>
          <p:nvPr>
            <p:ph type="dt" sz="half" idx="10"/>
          </p:nvPr>
        </p:nvSpPr>
        <p:spPr/>
        <p:txBody>
          <a:bodyPr/>
          <a:lstStyle/>
          <a:p>
            <a:fld id="{5A59C106-4E43-B746-87F4-0C2AAB746C01}" type="datetimeFigureOut">
              <a:rPr lang="en-US" smtClean="0"/>
              <a:t>7/30/24</a:t>
            </a:fld>
            <a:endParaRPr lang="en-US"/>
          </a:p>
        </p:txBody>
      </p:sp>
      <p:sp>
        <p:nvSpPr>
          <p:cNvPr id="6" name="Footer Placeholder 5">
            <a:extLst>
              <a:ext uri="{FF2B5EF4-FFF2-40B4-BE49-F238E27FC236}">
                <a16:creationId xmlns:a16="http://schemas.microsoft.com/office/drawing/2014/main" id="{F00DCF6A-EDA2-E840-BBBE-7147002335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51CAC7-69A2-0E44-882B-DC6763908DC5}"/>
              </a:ext>
            </a:extLst>
          </p:cNvPr>
          <p:cNvSpPr>
            <a:spLocks noGrp="1"/>
          </p:cNvSpPr>
          <p:nvPr>
            <p:ph type="sldNum" sz="quarter" idx="12"/>
          </p:nvPr>
        </p:nvSpPr>
        <p:spPr/>
        <p:txBody>
          <a:bodyPr/>
          <a:lstStyle/>
          <a:p>
            <a:fld id="{4E5AC80F-6668-DC49-88E1-F5E9732A8FAD}" type="slidenum">
              <a:rPr lang="en-US" smtClean="0"/>
              <a:t>‹#›</a:t>
            </a:fld>
            <a:endParaRPr lang="en-US"/>
          </a:p>
        </p:txBody>
      </p:sp>
    </p:spTree>
    <p:extLst>
      <p:ext uri="{BB962C8B-B14F-4D97-AF65-F5344CB8AC3E}">
        <p14:creationId xmlns:p14="http://schemas.microsoft.com/office/powerpoint/2010/main" val="3925357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08E61F-9388-FC4D-B1E7-91FBAFA9BF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BDA2BC-6DCC-A244-8FB2-5EC82F2238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18615-C857-BE4D-8E27-2B7BFA7E61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59C106-4E43-B746-87F4-0C2AAB746C01}" type="datetimeFigureOut">
              <a:rPr lang="en-US" smtClean="0"/>
              <a:t>7/30/24</a:t>
            </a:fld>
            <a:endParaRPr lang="en-US"/>
          </a:p>
        </p:txBody>
      </p:sp>
      <p:sp>
        <p:nvSpPr>
          <p:cNvPr id="5" name="Footer Placeholder 4">
            <a:extLst>
              <a:ext uri="{FF2B5EF4-FFF2-40B4-BE49-F238E27FC236}">
                <a16:creationId xmlns:a16="http://schemas.microsoft.com/office/drawing/2014/main" id="{F64807C9-4CCD-314C-859A-FBDCDD9969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F1E162-30D6-5C4A-B839-2763D01873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5AC80F-6668-DC49-88E1-F5E9732A8FAD}" type="slidenum">
              <a:rPr lang="en-US" smtClean="0"/>
              <a:t>‹#›</a:t>
            </a:fld>
            <a:endParaRPr lang="en-US"/>
          </a:p>
        </p:txBody>
      </p:sp>
    </p:spTree>
    <p:extLst>
      <p:ext uri="{BB962C8B-B14F-4D97-AF65-F5344CB8AC3E}">
        <p14:creationId xmlns:p14="http://schemas.microsoft.com/office/powerpoint/2010/main" val="3295363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mailto:zeitlinw@Montclair.edu"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mailto:trao@wihd.org" TargetMode="Externa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7.jpeg"/><Relationship Id="rId4" Type="http://schemas.openxmlformats.org/officeDocument/2006/relationships/image" Target="../media/image2.pn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1E5399-718E-DE49-9272-7CB074F425E6}"/>
              </a:ext>
            </a:extLst>
          </p:cNvPr>
          <p:cNvPicPr>
            <a:picLocks noChangeAspect="1"/>
          </p:cNvPicPr>
          <p:nvPr/>
        </p:nvPicPr>
        <p:blipFill rotWithShape="1">
          <a:blip r:embed="rId3"/>
          <a:srcRect t="11978" r="1486" b="14085"/>
          <a:stretch/>
        </p:blipFill>
        <p:spPr>
          <a:xfrm>
            <a:off x="0" y="0"/>
            <a:ext cx="12192001" cy="6858000"/>
          </a:xfrm>
          <a:prstGeom prst="rect">
            <a:avLst/>
          </a:prstGeom>
        </p:spPr>
      </p:pic>
      <p:sp>
        <p:nvSpPr>
          <p:cNvPr id="11" name="TextBox 10">
            <a:extLst>
              <a:ext uri="{FF2B5EF4-FFF2-40B4-BE49-F238E27FC236}">
                <a16:creationId xmlns:a16="http://schemas.microsoft.com/office/drawing/2014/main" id="{EF7E0CC6-4C85-F64A-92C7-67E5515B55D8}"/>
              </a:ext>
            </a:extLst>
          </p:cNvPr>
          <p:cNvSpPr txBox="1"/>
          <p:nvPr/>
        </p:nvSpPr>
        <p:spPr>
          <a:xfrm>
            <a:off x="399393" y="94593"/>
            <a:ext cx="11584178" cy="2646878"/>
          </a:xfrm>
          <a:prstGeom prst="rect">
            <a:avLst/>
          </a:prstGeom>
          <a:noFill/>
        </p:spPr>
        <p:txBody>
          <a:bodyPr wrap="square" rtlCol="0">
            <a:spAutoFit/>
          </a:bodyPr>
          <a:lstStyle/>
          <a:p>
            <a:pPr algn="r"/>
            <a:r>
              <a:rPr lang="en-US" sz="4000" b="1" dirty="0">
                <a:solidFill>
                  <a:schemeClr val="bg1"/>
                </a:solidFill>
                <a:latin typeface="Roboto" panose="02000000000000000000" pitchFamily="2" charset="0"/>
                <a:ea typeface="Roboto" panose="02000000000000000000" pitchFamily="2" charset="0"/>
              </a:rPr>
              <a:t>Project IMPACT: An Effective Family Preservation Program for Parents with Intellectual Disabilities</a:t>
            </a:r>
          </a:p>
          <a:p>
            <a:pPr algn="r"/>
            <a:r>
              <a:rPr lang="en-US" sz="2800" b="1" dirty="0">
                <a:solidFill>
                  <a:schemeClr val="bg1"/>
                </a:solidFill>
                <a:latin typeface="Roboto" panose="02000000000000000000" pitchFamily="2" charset="0"/>
                <a:ea typeface="Roboto" panose="02000000000000000000" pitchFamily="2" charset="0"/>
              </a:rPr>
              <a:t>Wendy Zeitlin, PhD; Trupti Rao, PsyD &amp; Astraea </a:t>
            </a:r>
            <a:r>
              <a:rPr lang="en-US" sz="2800" b="1" dirty="0" err="1">
                <a:solidFill>
                  <a:schemeClr val="bg1"/>
                </a:solidFill>
                <a:latin typeface="Roboto" panose="02000000000000000000" pitchFamily="2" charset="0"/>
                <a:ea typeface="Roboto" panose="02000000000000000000" pitchFamily="2" charset="0"/>
              </a:rPr>
              <a:t>Augsberger</a:t>
            </a:r>
            <a:r>
              <a:rPr lang="en-US" sz="2800" b="1" dirty="0">
                <a:solidFill>
                  <a:schemeClr val="bg1"/>
                </a:solidFill>
                <a:latin typeface="Roboto" panose="02000000000000000000" pitchFamily="2" charset="0"/>
                <a:ea typeface="Roboto" panose="02000000000000000000" pitchFamily="2" charset="0"/>
              </a:rPr>
              <a:t>, PhD</a:t>
            </a:r>
          </a:p>
          <a:p>
            <a:endParaRPr lang="en-US" dirty="0"/>
          </a:p>
        </p:txBody>
      </p:sp>
      <p:sp>
        <p:nvSpPr>
          <p:cNvPr id="6" name="Rectangle 5">
            <a:extLst>
              <a:ext uri="{FF2B5EF4-FFF2-40B4-BE49-F238E27FC236}">
                <a16:creationId xmlns:a16="http://schemas.microsoft.com/office/drawing/2014/main" id="{0659496D-D08A-C642-B2E1-7319D53FE571}"/>
              </a:ext>
            </a:extLst>
          </p:cNvPr>
          <p:cNvSpPr/>
          <p:nvPr/>
        </p:nvSpPr>
        <p:spPr>
          <a:xfrm>
            <a:off x="8154296" y="5798372"/>
            <a:ext cx="4037704" cy="1059628"/>
          </a:xfrm>
          <a:prstGeom prst="rect">
            <a:avLst/>
          </a:prstGeom>
          <a:solidFill>
            <a:srgbClr val="D214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 name="Picture 2">
            <a:extLst>
              <a:ext uri="{FF2B5EF4-FFF2-40B4-BE49-F238E27FC236}">
                <a16:creationId xmlns:a16="http://schemas.microsoft.com/office/drawing/2014/main" id="{1278F81E-0689-1F2B-DF4B-FEB3430BB135}"/>
              </a:ext>
            </a:extLst>
          </p:cNvPr>
          <p:cNvPicPr>
            <a:picLocks noChangeAspect="1"/>
          </p:cNvPicPr>
          <p:nvPr/>
        </p:nvPicPr>
        <p:blipFill>
          <a:blip r:embed="rId4"/>
          <a:stretch>
            <a:fillRect/>
          </a:stretch>
        </p:blipFill>
        <p:spPr>
          <a:xfrm>
            <a:off x="8337177" y="5937549"/>
            <a:ext cx="3646394" cy="732796"/>
          </a:xfrm>
          <a:prstGeom prst="rect">
            <a:avLst/>
          </a:prstGeom>
        </p:spPr>
      </p:pic>
    </p:spTree>
    <p:extLst>
      <p:ext uri="{BB962C8B-B14F-4D97-AF65-F5344CB8AC3E}">
        <p14:creationId xmlns:p14="http://schemas.microsoft.com/office/powerpoint/2010/main" val="1712899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F697D2-3ED3-1535-1993-69B796F8D5DA}"/>
              </a:ext>
            </a:extLst>
          </p:cNvPr>
          <p:cNvSpPr>
            <a:spLocks noGrp="1"/>
          </p:cNvSpPr>
          <p:nvPr>
            <p:ph type="title"/>
          </p:nvPr>
        </p:nvSpPr>
        <p:spPr/>
        <p:txBody>
          <a:bodyPr/>
          <a:lstStyle/>
          <a:p>
            <a:r>
              <a:rPr lang="en-US" b="1" dirty="0">
                <a:latin typeface="Roboto" panose="02000000000000000000" pitchFamily="2" charset="0"/>
                <a:ea typeface="Roboto" panose="02000000000000000000" pitchFamily="2" charset="0"/>
                <a:cs typeface="Roboto" panose="02000000000000000000" pitchFamily="2" charset="0"/>
              </a:rPr>
              <a:t>Our participants</a:t>
            </a:r>
          </a:p>
        </p:txBody>
      </p:sp>
      <p:sp>
        <p:nvSpPr>
          <p:cNvPr id="5" name="Text Placeholder 4">
            <a:extLst>
              <a:ext uri="{FF2B5EF4-FFF2-40B4-BE49-F238E27FC236}">
                <a16:creationId xmlns:a16="http://schemas.microsoft.com/office/drawing/2014/main" id="{4B05E49F-4070-B5E6-7FA0-D9DCFAF6EC0A}"/>
              </a:ext>
            </a:extLst>
          </p:cNvPr>
          <p:cNvSpPr>
            <a:spLocks noGrp="1"/>
          </p:cNvSpPr>
          <p:nvPr>
            <p:ph type="body" idx="1"/>
          </p:nvPr>
        </p:nvSpPr>
        <p:spPr>
          <a:xfrm>
            <a:off x="869765" y="1424782"/>
            <a:ext cx="5157787" cy="823912"/>
          </a:xfrm>
        </p:spPr>
        <p:txBody>
          <a:bodyPr>
            <a:normAutofit/>
          </a:bodyPr>
          <a:lstStyle/>
          <a:p>
            <a:r>
              <a:rPr lang="en-US" sz="2800" dirty="0">
                <a:latin typeface="Roboto" panose="02000000000000000000" pitchFamily="2" charset="0"/>
                <a:ea typeface="Roboto" panose="02000000000000000000" pitchFamily="2" charset="0"/>
                <a:cs typeface="Roboto" panose="02000000000000000000" pitchFamily="2" charset="0"/>
              </a:rPr>
              <a:t>Project IMPACT</a:t>
            </a:r>
          </a:p>
        </p:txBody>
      </p:sp>
      <p:sp>
        <p:nvSpPr>
          <p:cNvPr id="6" name="Content Placeholder 5">
            <a:extLst>
              <a:ext uri="{FF2B5EF4-FFF2-40B4-BE49-F238E27FC236}">
                <a16:creationId xmlns:a16="http://schemas.microsoft.com/office/drawing/2014/main" id="{AF76F09A-B85B-0778-32D4-8178FC6AD026}"/>
              </a:ext>
            </a:extLst>
          </p:cNvPr>
          <p:cNvSpPr>
            <a:spLocks noGrp="1"/>
          </p:cNvSpPr>
          <p:nvPr>
            <p:ph sz="half" idx="2"/>
          </p:nvPr>
        </p:nvSpPr>
        <p:spPr>
          <a:xfrm>
            <a:off x="869764" y="2374876"/>
            <a:ext cx="5157787" cy="3684588"/>
          </a:xfrm>
        </p:spPr>
        <p:txBody>
          <a:bodyPr>
            <a:normAutofit fontScale="85000" lnSpcReduction="20000"/>
          </a:bodyPr>
          <a:lstStyle/>
          <a:p>
            <a:r>
              <a:rPr lang="en-US" dirty="0">
                <a:latin typeface="Roboto" panose="02000000000000000000" pitchFamily="2" charset="0"/>
                <a:ea typeface="Roboto" panose="02000000000000000000" pitchFamily="2" charset="0"/>
                <a:cs typeface="Roboto" panose="02000000000000000000" pitchFamily="2" charset="0"/>
              </a:rPr>
              <a:t>Program data retrieved from all clients who had at least one session between 2006 and 2017</a:t>
            </a:r>
          </a:p>
          <a:p>
            <a:r>
              <a:rPr lang="en-US" dirty="0">
                <a:latin typeface="Roboto" panose="02000000000000000000" pitchFamily="2" charset="0"/>
                <a:ea typeface="Roboto" panose="02000000000000000000" pitchFamily="2" charset="0"/>
                <a:cs typeface="Roboto" panose="02000000000000000000" pitchFamily="2" charset="0"/>
              </a:rPr>
              <a:t>Limited to clients where out-of-home placement information could be obtained</a:t>
            </a:r>
          </a:p>
          <a:p>
            <a:r>
              <a:rPr lang="en-US" dirty="0">
                <a:latin typeface="Roboto" panose="02000000000000000000" pitchFamily="2" charset="0"/>
                <a:ea typeface="Roboto" panose="02000000000000000000" pitchFamily="2" charset="0"/>
                <a:cs typeface="Roboto" panose="02000000000000000000" pitchFamily="2" charset="0"/>
              </a:rPr>
              <a:t>Children had to reside in family home</a:t>
            </a:r>
          </a:p>
          <a:p>
            <a:r>
              <a:rPr lang="en-US" dirty="0">
                <a:latin typeface="Roboto" panose="02000000000000000000" pitchFamily="2" charset="0"/>
                <a:ea typeface="Roboto" panose="02000000000000000000" pitchFamily="2" charset="0"/>
                <a:cs typeface="Roboto" panose="02000000000000000000" pitchFamily="2" charset="0"/>
              </a:rPr>
              <a:t>Open child welfare cases</a:t>
            </a:r>
          </a:p>
          <a:p>
            <a:r>
              <a:rPr lang="en-US" dirty="0">
                <a:latin typeface="Roboto" panose="02000000000000000000" pitchFamily="2" charset="0"/>
                <a:ea typeface="Roboto" panose="02000000000000000000" pitchFamily="2" charset="0"/>
                <a:cs typeface="Roboto" panose="02000000000000000000" pitchFamily="2" charset="0"/>
              </a:rPr>
              <a:t>Parents had to qualify for the program based on IQ/functioning</a:t>
            </a:r>
          </a:p>
        </p:txBody>
      </p:sp>
      <p:sp>
        <p:nvSpPr>
          <p:cNvPr id="7" name="Text Placeholder 6">
            <a:extLst>
              <a:ext uri="{FF2B5EF4-FFF2-40B4-BE49-F238E27FC236}">
                <a16:creationId xmlns:a16="http://schemas.microsoft.com/office/drawing/2014/main" id="{0C428DA5-5DC4-D7BD-A382-3EA903E50A9D}"/>
              </a:ext>
            </a:extLst>
          </p:cNvPr>
          <p:cNvSpPr>
            <a:spLocks noGrp="1"/>
          </p:cNvSpPr>
          <p:nvPr>
            <p:ph type="body" sz="quarter" idx="3"/>
          </p:nvPr>
        </p:nvSpPr>
        <p:spPr>
          <a:xfrm>
            <a:off x="6621901" y="1424782"/>
            <a:ext cx="5183188" cy="823912"/>
          </a:xfrm>
        </p:spPr>
        <p:txBody>
          <a:bodyPr>
            <a:normAutofit/>
          </a:bodyPr>
          <a:lstStyle/>
          <a:p>
            <a:r>
              <a:rPr lang="en-US" sz="2800" dirty="0">
                <a:latin typeface="Roboto" panose="02000000000000000000" pitchFamily="2" charset="0"/>
                <a:ea typeface="Roboto" panose="02000000000000000000" pitchFamily="2" charset="0"/>
                <a:cs typeface="Roboto" panose="02000000000000000000" pitchFamily="2" charset="0"/>
              </a:rPr>
              <a:t>Comparison</a:t>
            </a:r>
          </a:p>
        </p:txBody>
      </p:sp>
      <p:sp>
        <p:nvSpPr>
          <p:cNvPr id="8" name="Content Placeholder 7">
            <a:extLst>
              <a:ext uri="{FF2B5EF4-FFF2-40B4-BE49-F238E27FC236}">
                <a16:creationId xmlns:a16="http://schemas.microsoft.com/office/drawing/2014/main" id="{FE781865-17A1-B51E-7E9D-CD5FC0C6720F}"/>
              </a:ext>
            </a:extLst>
          </p:cNvPr>
          <p:cNvSpPr>
            <a:spLocks noGrp="1"/>
          </p:cNvSpPr>
          <p:nvPr>
            <p:ph sz="quarter" idx="4"/>
          </p:nvPr>
        </p:nvSpPr>
        <p:spPr>
          <a:xfrm>
            <a:off x="6516970" y="2374876"/>
            <a:ext cx="5183188" cy="3684588"/>
          </a:xfrm>
        </p:spPr>
        <p:txBody>
          <a:bodyPr>
            <a:normAutofit fontScale="85000" lnSpcReduction="20000"/>
          </a:bodyPr>
          <a:lstStyle/>
          <a:p>
            <a:r>
              <a:rPr lang="en-US" dirty="0">
                <a:latin typeface="Roboto" panose="02000000000000000000" pitchFamily="2" charset="0"/>
                <a:ea typeface="Roboto" panose="02000000000000000000" pitchFamily="2" charset="0"/>
                <a:cs typeface="Roboto" panose="02000000000000000000" pitchFamily="2" charset="0"/>
              </a:rPr>
              <a:t>Administrative data: NCANDS Child Files from 2006 – 2019</a:t>
            </a:r>
          </a:p>
          <a:p>
            <a:r>
              <a:rPr lang="en-US" dirty="0">
                <a:latin typeface="Roboto" panose="02000000000000000000" pitchFamily="2" charset="0"/>
                <a:ea typeface="Roboto" panose="02000000000000000000" pitchFamily="2" charset="0"/>
                <a:cs typeface="Roboto" panose="02000000000000000000" pitchFamily="2" charset="0"/>
              </a:rPr>
              <a:t>Cases involved a parent with intellectual disability living in a non-rural county in NJ with children living at home</a:t>
            </a:r>
          </a:p>
          <a:p>
            <a:r>
              <a:rPr lang="en-US" dirty="0">
                <a:latin typeface="Roboto" panose="02000000000000000000" pitchFamily="2" charset="0"/>
                <a:ea typeface="Roboto" panose="02000000000000000000" pitchFamily="2" charset="0"/>
                <a:cs typeface="Roboto" panose="02000000000000000000" pitchFamily="2" charset="0"/>
              </a:rPr>
              <a:t>Some parents received family preservation services</a:t>
            </a:r>
          </a:p>
          <a:p>
            <a:endParaRPr lang="en-US" dirty="0"/>
          </a:p>
        </p:txBody>
      </p:sp>
      <p:sp>
        <p:nvSpPr>
          <p:cNvPr id="2" name="Google Shape;140;p26">
            <a:extLst>
              <a:ext uri="{FF2B5EF4-FFF2-40B4-BE49-F238E27FC236}">
                <a16:creationId xmlns:a16="http://schemas.microsoft.com/office/drawing/2014/main" id="{79CE4AF5-6F0A-6369-4324-44DED09BA7B4}"/>
              </a:ext>
            </a:extLst>
          </p:cNvPr>
          <p:cNvSpPr/>
          <p:nvPr/>
        </p:nvSpPr>
        <p:spPr>
          <a:xfrm>
            <a:off x="0" y="6185647"/>
            <a:ext cx="12192000" cy="672353"/>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22657AA4-EE3E-D5BF-AB41-0F8272822F2E}"/>
              </a:ext>
            </a:extLst>
          </p:cNvPr>
          <p:cNvSpPr txBox="1"/>
          <p:nvPr/>
        </p:nvSpPr>
        <p:spPr>
          <a:xfrm>
            <a:off x="128157" y="6363040"/>
            <a:ext cx="4334841" cy="307777"/>
          </a:xfrm>
          <a:prstGeom prst="rect">
            <a:avLst/>
          </a:prstGeom>
          <a:noFill/>
        </p:spPr>
        <p:txBody>
          <a:bodyPr wrap="none" rtlCol="0">
            <a:spAutoFit/>
          </a:bodyPr>
          <a:lstStyle/>
          <a:p>
            <a:r>
              <a:rPr lang="en-US" sz="1400" b="1" dirty="0">
                <a:solidFill>
                  <a:schemeClr val="bg1"/>
                </a:solidFill>
                <a:latin typeface="Roboto" panose="02000000000000000000" pitchFamily="2" charset="0"/>
                <a:ea typeface="Roboto" panose="02000000000000000000" pitchFamily="2" charset="0"/>
              </a:rPr>
              <a:t>COLLEGE  OF HUMANITIES AND SOCIAL SCIENCES</a:t>
            </a:r>
          </a:p>
        </p:txBody>
      </p:sp>
      <p:pic>
        <p:nvPicPr>
          <p:cNvPr id="9" name="Picture 8">
            <a:extLst>
              <a:ext uri="{FF2B5EF4-FFF2-40B4-BE49-F238E27FC236}">
                <a16:creationId xmlns:a16="http://schemas.microsoft.com/office/drawing/2014/main" id="{0B70D432-99F7-5741-6494-C0577EBA07CB}"/>
              </a:ext>
            </a:extLst>
          </p:cNvPr>
          <p:cNvPicPr>
            <a:picLocks noChangeAspect="1"/>
          </p:cNvPicPr>
          <p:nvPr/>
        </p:nvPicPr>
        <p:blipFill>
          <a:blip r:embed="rId3"/>
          <a:stretch>
            <a:fillRect/>
          </a:stretch>
        </p:blipFill>
        <p:spPr>
          <a:xfrm>
            <a:off x="9402184" y="6269093"/>
            <a:ext cx="2576549" cy="517795"/>
          </a:xfrm>
          <a:prstGeom prst="rect">
            <a:avLst/>
          </a:prstGeom>
        </p:spPr>
      </p:pic>
    </p:spTree>
    <p:extLst>
      <p:ext uri="{BB962C8B-B14F-4D97-AF65-F5344CB8AC3E}">
        <p14:creationId xmlns:p14="http://schemas.microsoft.com/office/powerpoint/2010/main" val="301290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FC30358-2590-75A8-042B-F99051737D06}"/>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cs typeface="Roboto" panose="02000000000000000000" pitchFamily="2" charset="0"/>
              </a:rPr>
              <a:t>What we measured</a:t>
            </a:r>
          </a:p>
        </p:txBody>
      </p:sp>
      <p:sp>
        <p:nvSpPr>
          <p:cNvPr id="8" name="Content Placeholder 7">
            <a:extLst>
              <a:ext uri="{FF2B5EF4-FFF2-40B4-BE49-F238E27FC236}">
                <a16:creationId xmlns:a16="http://schemas.microsoft.com/office/drawing/2014/main" id="{5D9DA7C0-31AE-E533-3DA3-3512A5F049F9}"/>
              </a:ext>
            </a:extLst>
          </p:cNvPr>
          <p:cNvSpPr>
            <a:spLocks noGrp="1"/>
          </p:cNvSpPr>
          <p:nvPr>
            <p:ph idx="1"/>
          </p:nvPr>
        </p:nvSpPr>
        <p:spPr>
          <a:xfrm>
            <a:off x="838200" y="1745613"/>
            <a:ext cx="10515600" cy="4351338"/>
          </a:xfrm>
        </p:spPr>
        <p:txBody>
          <a:bodyPr>
            <a:normAutofit fontScale="92500" lnSpcReduction="20000"/>
          </a:bodyPr>
          <a:lstStyle/>
          <a:p>
            <a:r>
              <a:rPr lang="en-US" dirty="0">
                <a:latin typeface="Roboto" panose="02000000000000000000" pitchFamily="2" charset="0"/>
                <a:ea typeface="Roboto" panose="02000000000000000000" pitchFamily="2" charset="0"/>
                <a:cs typeface="Roboto" panose="02000000000000000000" pitchFamily="2" charset="0"/>
              </a:rPr>
              <a:t>Number of children in the household</a:t>
            </a:r>
          </a:p>
          <a:p>
            <a:r>
              <a:rPr lang="en-US" dirty="0">
                <a:latin typeface="Roboto" panose="02000000000000000000" pitchFamily="2" charset="0"/>
                <a:ea typeface="Roboto" panose="02000000000000000000" pitchFamily="2" charset="0"/>
                <a:cs typeface="Roboto" panose="02000000000000000000" pitchFamily="2" charset="0"/>
              </a:rPr>
              <a:t>Number of children with disabilities in the household</a:t>
            </a:r>
          </a:p>
          <a:p>
            <a:r>
              <a:rPr lang="en-US" dirty="0">
                <a:latin typeface="Roboto" panose="02000000000000000000" pitchFamily="2" charset="0"/>
                <a:ea typeface="Roboto" panose="02000000000000000000" pitchFamily="2" charset="0"/>
                <a:cs typeface="Roboto" panose="02000000000000000000" pitchFamily="2" charset="0"/>
              </a:rPr>
              <a:t>Number of additional services provided to the family</a:t>
            </a:r>
          </a:p>
          <a:p>
            <a:r>
              <a:rPr lang="en-US" dirty="0">
                <a:latin typeface="Roboto" panose="02000000000000000000" pitchFamily="2" charset="0"/>
                <a:ea typeface="Roboto" panose="02000000000000000000" pitchFamily="2" charset="0"/>
                <a:cs typeface="Roboto" panose="02000000000000000000" pitchFamily="2" charset="0"/>
              </a:rPr>
              <a:t>Race (Black, non-Hispanic compared to all other race/ethnicities)</a:t>
            </a:r>
          </a:p>
          <a:p>
            <a:r>
              <a:rPr lang="en-US" dirty="0">
                <a:latin typeface="Roboto" panose="02000000000000000000" pitchFamily="2" charset="0"/>
                <a:ea typeface="Roboto" panose="02000000000000000000" pitchFamily="2" charset="0"/>
                <a:cs typeface="Roboto" panose="02000000000000000000" pitchFamily="2" charset="0"/>
              </a:rPr>
              <a:t>Family history of:</a:t>
            </a:r>
          </a:p>
          <a:p>
            <a:pPr lvl="1"/>
            <a:r>
              <a:rPr lang="en-US" dirty="0">
                <a:latin typeface="Roboto" panose="02000000000000000000" pitchFamily="2" charset="0"/>
                <a:ea typeface="Roboto" panose="02000000000000000000" pitchFamily="2" charset="0"/>
                <a:cs typeface="Roboto" panose="02000000000000000000" pitchFamily="2" charset="0"/>
              </a:rPr>
              <a:t>IPV</a:t>
            </a:r>
          </a:p>
          <a:p>
            <a:pPr lvl="1"/>
            <a:r>
              <a:rPr lang="en-US" dirty="0">
                <a:latin typeface="Roboto" panose="02000000000000000000" pitchFamily="2" charset="0"/>
                <a:ea typeface="Roboto" panose="02000000000000000000" pitchFamily="2" charset="0"/>
                <a:cs typeface="Roboto" panose="02000000000000000000" pitchFamily="2" charset="0"/>
              </a:rPr>
              <a:t>Mental health treatment</a:t>
            </a:r>
          </a:p>
          <a:p>
            <a:pPr lvl="1"/>
            <a:r>
              <a:rPr lang="en-US" dirty="0">
                <a:latin typeface="Roboto" panose="02000000000000000000" pitchFamily="2" charset="0"/>
                <a:ea typeface="Roboto" panose="02000000000000000000" pitchFamily="2" charset="0"/>
                <a:cs typeface="Roboto" panose="02000000000000000000" pitchFamily="2" charset="0"/>
              </a:rPr>
              <a:t>Child welfare involvement</a:t>
            </a:r>
          </a:p>
          <a:p>
            <a:pPr lvl="1"/>
            <a:r>
              <a:rPr lang="en-US" dirty="0">
                <a:latin typeface="Roboto" panose="02000000000000000000" pitchFamily="2" charset="0"/>
                <a:ea typeface="Roboto" panose="02000000000000000000" pitchFamily="2" charset="0"/>
                <a:cs typeface="Roboto" panose="02000000000000000000" pitchFamily="2" charset="0"/>
              </a:rPr>
              <a:t>Out-of-home placement</a:t>
            </a:r>
          </a:p>
          <a:p>
            <a:r>
              <a:rPr lang="en-US" dirty="0">
                <a:latin typeface="Roboto" panose="02000000000000000000" pitchFamily="2" charset="0"/>
                <a:ea typeface="Roboto" panose="02000000000000000000" pitchFamily="2" charset="0"/>
                <a:cs typeface="Roboto" panose="02000000000000000000" pitchFamily="2" charset="0"/>
              </a:rPr>
              <a:t>Whether the family remained intact a year after terminating from services (Project IMPACT cases) or 21 months after initial report (NCANDS cases)</a:t>
            </a:r>
          </a:p>
        </p:txBody>
      </p:sp>
      <p:sp>
        <p:nvSpPr>
          <p:cNvPr id="4" name="Google Shape;140;p26">
            <a:extLst>
              <a:ext uri="{FF2B5EF4-FFF2-40B4-BE49-F238E27FC236}">
                <a16:creationId xmlns:a16="http://schemas.microsoft.com/office/drawing/2014/main" id="{07F148D4-9E81-0018-2D22-2111DA9D41F3}"/>
              </a:ext>
            </a:extLst>
          </p:cNvPr>
          <p:cNvSpPr/>
          <p:nvPr/>
        </p:nvSpPr>
        <p:spPr>
          <a:xfrm>
            <a:off x="0" y="6185647"/>
            <a:ext cx="12192000" cy="672353"/>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84BA1882-11A2-F6EF-6135-8855E8C58406}"/>
              </a:ext>
            </a:extLst>
          </p:cNvPr>
          <p:cNvSpPr txBox="1"/>
          <p:nvPr/>
        </p:nvSpPr>
        <p:spPr>
          <a:xfrm>
            <a:off x="128157" y="6363040"/>
            <a:ext cx="4334841" cy="307777"/>
          </a:xfrm>
          <a:prstGeom prst="rect">
            <a:avLst/>
          </a:prstGeom>
          <a:noFill/>
        </p:spPr>
        <p:txBody>
          <a:bodyPr wrap="none" rtlCol="0">
            <a:spAutoFit/>
          </a:bodyPr>
          <a:lstStyle/>
          <a:p>
            <a:r>
              <a:rPr lang="en-US" sz="1400" b="1" dirty="0">
                <a:solidFill>
                  <a:schemeClr val="bg1"/>
                </a:solidFill>
                <a:latin typeface="Roboto" panose="02000000000000000000" pitchFamily="2" charset="0"/>
                <a:ea typeface="Roboto" panose="02000000000000000000" pitchFamily="2" charset="0"/>
              </a:rPr>
              <a:t>COLLEGE  OF HUMANITIES AND SOCIAL SCIENCES</a:t>
            </a:r>
          </a:p>
        </p:txBody>
      </p:sp>
      <p:pic>
        <p:nvPicPr>
          <p:cNvPr id="6" name="Picture 5">
            <a:extLst>
              <a:ext uri="{FF2B5EF4-FFF2-40B4-BE49-F238E27FC236}">
                <a16:creationId xmlns:a16="http://schemas.microsoft.com/office/drawing/2014/main" id="{7D92B32B-AAAA-6263-4724-5B9DC76E07F1}"/>
              </a:ext>
            </a:extLst>
          </p:cNvPr>
          <p:cNvPicPr>
            <a:picLocks noChangeAspect="1"/>
          </p:cNvPicPr>
          <p:nvPr/>
        </p:nvPicPr>
        <p:blipFill>
          <a:blip r:embed="rId2"/>
          <a:stretch>
            <a:fillRect/>
          </a:stretch>
        </p:blipFill>
        <p:spPr>
          <a:xfrm>
            <a:off x="9402184" y="6269093"/>
            <a:ext cx="2576549" cy="517795"/>
          </a:xfrm>
          <a:prstGeom prst="rect">
            <a:avLst/>
          </a:prstGeom>
        </p:spPr>
      </p:pic>
    </p:spTree>
    <p:extLst>
      <p:ext uri="{BB962C8B-B14F-4D97-AF65-F5344CB8AC3E}">
        <p14:creationId xmlns:p14="http://schemas.microsoft.com/office/powerpoint/2010/main" val="1851967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321B01-4287-FD67-2D08-4E6752FFE674}"/>
              </a:ext>
            </a:extLst>
          </p:cNvPr>
          <p:cNvSpPr>
            <a:spLocks noGrp="1"/>
          </p:cNvSpPr>
          <p:nvPr>
            <p:ph type="title"/>
          </p:nvPr>
        </p:nvSpPr>
        <p:spPr/>
        <p:txBody>
          <a:bodyPr>
            <a:normAutofit/>
          </a:bodyPr>
          <a:lstStyle/>
          <a:p>
            <a:r>
              <a:rPr lang="en-US" dirty="0">
                <a:latin typeface="Roboto" panose="02000000000000000000" pitchFamily="2" charset="0"/>
                <a:ea typeface="Roboto" panose="02000000000000000000" pitchFamily="2" charset="0"/>
                <a:cs typeface="Roboto" panose="02000000000000000000" pitchFamily="2" charset="0"/>
              </a:rPr>
              <a:t>Treatment Effects Analysis</a:t>
            </a:r>
          </a:p>
        </p:txBody>
      </p:sp>
      <p:graphicFrame>
        <p:nvGraphicFramePr>
          <p:cNvPr id="10" name="Content Placeholder 7">
            <a:extLst>
              <a:ext uri="{FF2B5EF4-FFF2-40B4-BE49-F238E27FC236}">
                <a16:creationId xmlns:a16="http://schemas.microsoft.com/office/drawing/2014/main" id="{3A757BA6-9A1A-96F4-5CF6-F36484624211}"/>
              </a:ext>
            </a:extLst>
          </p:cNvPr>
          <p:cNvGraphicFramePr>
            <a:graphicFrameLocks noGrp="1"/>
          </p:cNvGraphicFramePr>
          <p:nvPr>
            <p:ph idx="1"/>
            <p:extLst>
              <p:ext uri="{D42A27DB-BD31-4B8C-83A1-F6EECF244321}">
                <p14:modId xmlns:p14="http://schemas.microsoft.com/office/powerpoint/2010/main" val="4000735957"/>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Google Shape;140;p26">
            <a:extLst>
              <a:ext uri="{FF2B5EF4-FFF2-40B4-BE49-F238E27FC236}">
                <a16:creationId xmlns:a16="http://schemas.microsoft.com/office/drawing/2014/main" id="{53AC4F0C-70CE-F1DA-3CC5-C041F134B0BD}"/>
              </a:ext>
            </a:extLst>
          </p:cNvPr>
          <p:cNvSpPr/>
          <p:nvPr/>
        </p:nvSpPr>
        <p:spPr>
          <a:xfrm>
            <a:off x="0" y="6185647"/>
            <a:ext cx="12192000" cy="672353"/>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93AD8C40-8B21-18A5-9CF5-06DE68E376BB}"/>
              </a:ext>
            </a:extLst>
          </p:cNvPr>
          <p:cNvSpPr txBox="1"/>
          <p:nvPr/>
        </p:nvSpPr>
        <p:spPr>
          <a:xfrm>
            <a:off x="128157" y="6363040"/>
            <a:ext cx="4334841" cy="307777"/>
          </a:xfrm>
          <a:prstGeom prst="rect">
            <a:avLst/>
          </a:prstGeom>
          <a:noFill/>
        </p:spPr>
        <p:txBody>
          <a:bodyPr wrap="none" rtlCol="0">
            <a:spAutoFit/>
          </a:bodyPr>
          <a:lstStyle/>
          <a:p>
            <a:r>
              <a:rPr lang="en-US" sz="1400" b="1" dirty="0">
                <a:solidFill>
                  <a:schemeClr val="bg1"/>
                </a:solidFill>
                <a:latin typeface="Roboto" panose="02000000000000000000" pitchFamily="2" charset="0"/>
                <a:ea typeface="Roboto" panose="02000000000000000000" pitchFamily="2" charset="0"/>
              </a:rPr>
              <a:t>COLLEGE  OF HUMANITIES AND SOCIAL SCIENCES</a:t>
            </a:r>
          </a:p>
        </p:txBody>
      </p:sp>
      <p:pic>
        <p:nvPicPr>
          <p:cNvPr id="4" name="Picture 3">
            <a:extLst>
              <a:ext uri="{FF2B5EF4-FFF2-40B4-BE49-F238E27FC236}">
                <a16:creationId xmlns:a16="http://schemas.microsoft.com/office/drawing/2014/main" id="{0E10E333-D069-77A5-A743-37ACE2C08D8A}"/>
              </a:ext>
            </a:extLst>
          </p:cNvPr>
          <p:cNvPicPr>
            <a:picLocks noChangeAspect="1"/>
          </p:cNvPicPr>
          <p:nvPr/>
        </p:nvPicPr>
        <p:blipFill>
          <a:blip r:embed="rId7"/>
          <a:stretch>
            <a:fillRect/>
          </a:stretch>
        </p:blipFill>
        <p:spPr>
          <a:xfrm>
            <a:off x="9402184" y="6269093"/>
            <a:ext cx="2576549" cy="517795"/>
          </a:xfrm>
          <a:prstGeom prst="rect">
            <a:avLst/>
          </a:prstGeom>
        </p:spPr>
      </p:pic>
    </p:spTree>
    <p:extLst>
      <p:ext uri="{BB962C8B-B14F-4D97-AF65-F5344CB8AC3E}">
        <p14:creationId xmlns:p14="http://schemas.microsoft.com/office/powerpoint/2010/main" val="335933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37259E-ED4E-324C-A3D8-8BFBA95FE84E}"/>
              </a:ext>
            </a:extLst>
          </p:cNvPr>
          <p:cNvPicPr>
            <a:picLocks noChangeAspect="1"/>
          </p:cNvPicPr>
          <p:nvPr/>
        </p:nvPicPr>
        <p:blipFill>
          <a:blip r:embed="rId3"/>
          <a:stretch>
            <a:fillRect/>
          </a:stretch>
        </p:blipFill>
        <p:spPr>
          <a:xfrm>
            <a:off x="213267" y="6012248"/>
            <a:ext cx="890704" cy="498570"/>
          </a:xfrm>
          <a:prstGeom prst="rect">
            <a:avLst/>
          </a:prstGeom>
        </p:spPr>
      </p:pic>
      <p:sp>
        <p:nvSpPr>
          <p:cNvPr id="7" name="Google Shape;140;p26">
            <a:extLst>
              <a:ext uri="{FF2B5EF4-FFF2-40B4-BE49-F238E27FC236}">
                <a16:creationId xmlns:a16="http://schemas.microsoft.com/office/drawing/2014/main" id="{FE5FFB29-D775-C14F-8A08-57C8B706D532}"/>
              </a:ext>
            </a:extLst>
          </p:cNvPr>
          <p:cNvSpPr/>
          <p:nvPr/>
        </p:nvSpPr>
        <p:spPr>
          <a:xfrm>
            <a:off x="0" y="6185647"/>
            <a:ext cx="12192000" cy="672353"/>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2ED69BBF-EDBD-A54D-9BBB-600305FE4E1A}"/>
              </a:ext>
            </a:extLst>
          </p:cNvPr>
          <p:cNvSpPr txBox="1"/>
          <p:nvPr/>
        </p:nvSpPr>
        <p:spPr>
          <a:xfrm>
            <a:off x="128157" y="6363040"/>
            <a:ext cx="4334841" cy="307777"/>
          </a:xfrm>
          <a:prstGeom prst="rect">
            <a:avLst/>
          </a:prstGeom>
          <a:noFill/>
        </p:spPr>
        <p:txBody>
          <a:bodyPr wrap="none" rtlCol="0">
            <a:spAutoFit/>
          </a:bodyPr>
          <a:lstStyle/>
          <a:p>
            <a:r>
              <a:rPr lang="en-US" sz="1400" b="1" dirty="0">
                <a:solidFill>
                  <a:schemeClr val="bg1"/>
                </a:solidFill>
                <a:latin typeface="Roboto" panose="02000000000000000000" pitchFamily="2" charset="0"/>
                <a:ea typeface="Roboto" panose="02000000000000000000" pitchFamily="2" charset="0"/>
              </a:rPr>
              <a:t>COLLEGE  OF HUMANITIES AND SOCIAL SCIENCES</a:t>
            </a:r>
          </a:p>
        </p:txBody>
      </p:sp>
      <p:pic>
        <p:nvPicPr>
          <p:cNvPr id="5" name="Picture 4">
            <a:extLst>
              <a:ext uri="{FF2B5EF4-FFF2-40B4-BE49-F238E27FC236}">
                <a16:creationId xmlns:a16="http://schemas.microsoft.com/office/drawing/2014/main" id="{C1ABC237-2D11-69EC-480C-1B412AE9067F}"/>
              </a:ext>
            </a:extLst>
          </p:cNvPr>
          <p:cNvPicPr>
            <a:picLocks noChangeAspect="1"/>
          </p:cNvPicPr>
          <p:nvPr/>
        </p:nvPicPr>
        <p:blipFill>
          <a:blip r:embed="rId4"/>
          <a:stretch>
            <a:fillRect/>
          </a:stretch>
        </p:blipFill>
        <p:spPr>
          <a:xfrm>
            <a:off x="9402184" y="6269093"/>
            <a:ext cx="2576549" cy="517795"/>
          </a:xfrm>
          <a:prstGeom prst="rect">
            <a:avLst/>
          </a:prstGeom>
        </p:spPr>
      </p:pic>
      <p:pic>
        <p:nvPicPr>
          <p:cNvPr id="3" name="Picture 2" descr="A yellow sign with black text&#10;&#10;Description automatically generated">
            <a:extLst>
              <a:ext uri="{FF2B5EF4-FFF2-40B4-BE49-F238E27FC236}">
                <a16:creationId xmlns:a16="http://schemas.microsoft.com/office/drawing/2014/main" id="{09104387-14E3-3D5B-D30E-352770368B8F}"/>
              </a:ext>
            </a:extLst>
          </p:cNvPr>
          <p:cNvPicPr>
            <a:picLocks noChangeAspect="1"/>
          </p:cNvPicPr>
          <p:nvPr/>
        </p:nvPicPr>
        <p:blipFill>
          <a:blip r:embed="rId5"/>
          <a:stretch>
            <a:fillRect/>
          </a:stretch>
        </p:blipFill>
        <p:spPr>
          <a:xfrm>
            <a:off x="1481404" y="214776"/>
            <a:ext cx="9229192" cy="5797472"/>
          </a:xfrm>
          <a:prstGeom prst="rect">
            <a:avLst/>
          </a:prstGeom>
        </p:spPr>
      </p:pic>
    </p:spTree>
    <p:extLst>
      <p:ext uri="{BB962C8B-B14F-4D97-AF65-F5344CB8AC3E}">
        <p14:creationId xmlns:p14="http://schemas.microsoft.com/office/powerpoint/2010/main" val="2398870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042628-0228-BD7F-EBBA-5C922EA36ECB}"/>
              </a:ext>
            </a:extLst>
          </p:cNvPr>
          <p:cNvSpPr>
            <a:spLocks noGrp="1"/>
          </p:cNvSpPr>
          <p:nvPr>
            <p:ph type="title"/>
          </p:nvPr>
        </p:nvSpPr>
        <p:spPr>
          <a:xfrm>
            <a:off x="303369" y="669363"/>
            <a:ext cx="11210925" cy="744836"/>
          </a:xfrm>
          <a:prstGeom prst="ellipse">
            <a:avLst/>
          </a:prstGeom>
        </p:spPr>
        <p:txBody>
          <a:bodyPr vert="horz" lIns="91440" tIns="45720" rIns="91440" bIns="45720" rtlCol="0" anchor="ctr">
            <a:normAutofit/>
          </a:bodyPr>
          <a:lstStyle/>
          <a:p>
            <a:pPr algn="ctr"/>
            <a:r>
              <a:rPr lang="en-US" sz="2500" kern="1200" dirty="0">
                <a:solidFill>
                  <a:schemeClr val="bg1"/>
                </a:solidFill>
                <a:latin typeface="+mj-lt"/>
                <a:ea typeface="+mj-ea"/>
                <a:cs typeface="+mj-cs"/>
              </a:rPr>
              <a:t>Project IMPACT families initially had higher needs: Example</a:t>
            </a:r>
          </a:p>
        </p:txBody>
      </p:sp>
      <p:sp>
        <p:nvSpPr>
          <p:cNvPr id="6" name="Rectangle 1">
            <a:extLst>
              <a:ext uri="{FF2B5EF4-FFF2-40B4-BE49-F238E27FC236}">
                <a16:creationId xmlns:a16="http://schemas.microsoft.com/office/drawing/2014/main" id="{E67142E9-6814-036D-5DA8-090A077019F5}"/>
              </a:ext>
            </a:extLst>
          </p:cNvPr>
          <p:cNvSpPr>
            <a:spLocks noChangeArrowheads="1"/>
          </p:cNvSpPr>
          <p:nvPr/>
        </p:nvSpPr>
        <p:spPr bwMode="auto">
          <a:xfrm>
            <a:off x="4252912" y="1828340"/>
            <a:ext cx="14522765" cy="525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Table 3">
            <a:extLst>
              <a:ext uri="{FF2B5EF4-FFF2-40B4-BE49-F238E27FC236}">
                <a16:creationId xmlns:a16="http://schemas.microsoft.com/office/drawing/2014/main" id="{6312D089-E07A-7063-2173-6A9500FD1390}"/>
              </a:ext>
            </a:extLst>
          </p:cNvPr>
          <p:cNvGraphicFramePr>
            <a:graphicFrameLocks noGrp="1"/>
          </p:cNvGraphicFramePr>
          <p:nvPr>
            <p:extLst>
              <p:ext uri="{D42A27DB-BD31-4B8C-83A1-F6EECF244321}">
                <p14:modId xmlns:p14="http://schemas.microsoft.com/office/powerpoint/2010/main" val="3470582134"/>
              </p:ext>
            </p:extLst>
          </p:nvPr>
        </p:nvGraphicFramePr>
        <p:xfrm>
          <a:off x="1042988" y="1497646"/>
          <a:ext cx="10086974" cy="4571787"/>
        </p:xfrm>
        <a:graphic>
          <a:graphicData uri="http://schemas.openxmlformats.org/drawingml/2006/table">
            <a:tbl>
              <a:tblPr firstRow="1" bandRow="1">
                <a:tableStyleId>{5C22544A-7EE6-4342-B048-85BDC9FD1C3A}</a:tableStyleId>
              </a:tblPr>
              <a:tblGrid>
                <a:gridCol w="2122119">
                  <a:extLst>
                    <a:ext uri="{9D8B030D-6E8A-4147-A177-3AD203B41FA5}">
                      <a16:colId xmlns:a16="http://schemas.microsoft.com/office/drawing/2014/main" val="43591890"/>
                    </a:ext>
                  </a:extLst>
                </a:gridCol>
                <a:gridCol w="1584939">
                  <a:extLst>
                    <a:ext uri="{9D8B030D-6E8A-4147-A177-3AD203B41FA5}">
                      <a16:colId xmlns:a16="http://schemas.microsoft.com/office/drawing/2014/main" val="3014255517"/>
                    </a:ext>
                  </a:extLst>
                </a:gridCol>
                <a:gridCol w="1192051">
                  <a:extLst>
                    <a:ext uri="{9D8B030D-6E8A-4147-A177-3AD203B41FA5}">
                      <a16:colId xmlns:a16="http://schemas.microsoft.com/office/drawing/2014/main" val="3810059187"/>
                    </a:ext>
                  </a:extLst>
                </a:gridCol>
                <a:gridCol w="585335">
                  <a:extLst>
                    <a:ext uri="{9D8B030D-6E8A-4147-A177-3AD203B41FA5}">
                      <a16:colId xmlns:a16="http://schemas.microsoft.com/office/drawing/2014/main" val="196850224"/>
                    </a:ext>
                  </a:extLst>
                </a:gridCol>
                <a:gridCol w="639226">
                  <a:extLst>
                    <a:ext uri="{9D8B030D-6E8A-4147-A177-3AD203B41FA5}">
                      <a16:colId xmlns:a16="http://schemas.microsoft.com/office/drawing/2014/main" val="880707540"/>
                    </a:ext>
                  </a:extLst>
                </a:gridCol>
                <a:gridCol w="1584939">
                  <a:extLst>
                    <a:ext uri="{9D8B030D-6E8A-4147-A177-3AD203B41FA5}">
                      <a16:colId xmlns:a16="http://schemas.microsoft.com/office/drawing/2014/main" val="1949752291"/>
                    </a:ext>
                  </a:extLst>
                </a:gridCol>
                <a:gridCol w="1192051">
                  <a:extLst>
                    <a:ext uri="{9D8B030D-6E8A-4147-A177-3AD203B41FA5}">
                      <a16:colId xmlns:a16="http://schemas.microsoft.com/office/drawing/2014/main" val="2468236755"/>
                    </a:ext>
                  </a:extLst>
                </a:gridCol>
                <a:gridCol w="547088">
                  <a:extLst>
                    <a:ext uri="{9D8B030D-6E8A-4147-A177-3AD203B41FA5}">
                      <a16:colId xmlns:a16="http://schemas.microsoft.com/office/drawing/2014/main" val="2684690676"/>
                    </a:ext>
                  </a:extLst>
                </a:gridCol>
                <a:gridCol w="639226">
                  <a:extLst>
                    <a:ext uri="{9D8B030D-6E8A-4147-A177-3AD203B41FA5}">
                      <a16:colId xmlns:a16="http://schemas.microsoft.com/office/drawing/2014/main" val="22848790"/>
                    </a:ext>
                  </a:extLst>
                </a:gridCol>
              </a:tblGrid>
              <a:tr h="306754">
                <a:tc>
                  <a:txBody>
                    <a:bodyPr/>
                    <a:lstStyle/>
                    <a:p>
                      <a:pPr marL="0" marR="0">
                        <a:lnSpc>
                          <a:spcPct val="115000"/>
                        </a:lnSpc>
                        <a:spcBef>
                          <a:spcPts val="0"/>
                        </a:spcBef>
                        <a:spcAft>
                          <a:spcPts val="0"/>
                        </a:spcAft>
                      </a:pPr>
                      <a:r>
                        <a:rPr lang="en-US" sz="1100">
                          <a:effectLst/>
                        </a:rPr>
                        <a:t> </a:t>
                      </a:r>
                      <a:endParaRPr lang="en-US" sz="1000">
                        <a:effectLst/>
                        <a:latin typeface="Arial" panose="020B0604020202020204" pitchFamily="34" charset="0"/>
                        <a:ea typeface="Arial" panose="020B0604020202020204" pitchFamily="34" charset="0"/>
                      </a:endParaRPr>
                    </a:p>
                  </a:txBody>
                  <a:tcPr marL="41439" marR="41439" marT="0" marB="0"/>
                </a:tc>
                <a:tc gridSpan="4">
                  <a:txBody>
                    <a:bodyPr/>
                    <a:lstStyle/>
                    <a:p>
                      <a:pPr marL="0" marR="0" algn="ctr">
                        <a:lnSpc>
                          <a:spcPct val="115000"/>
                        </a:lnSpc>
                        <a:spcBef>
                          <a:spcPts val="0"/>
                        </a:spcBef>
                        <a:spcAft>
                          <a:spcPts val="0"/>
                        </a:spcAft>
                      </a:pPr>
                      <a:r>
                        <a:rPr lang="en-US" sz="1100">
                          <a:effectLst/>
                        </a:rPr>
                        <a:t>Pre-matched sample (n=307)</a:t>
                      </a:r>
                      <a:endParaRPr lang="en-US" sz="1000">
                        <a:effectLst/>
                        <a:latin typeface="Arial" panose="020B0604020202020204" pitchFamily="34" charset="0"/>
                        <a:ea typeface="Arial" panose="020B0604020202020204" pitchFamily="34" charset="0"/>
                      </a:endParaRPr>
                    </a:p>
                  </a:txBody>
                  <a:tcPr marL="41439" marR="41439"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15000"/>
                        </a:lnSpc>
                        <a:spcBef>
                          <a:spcPts val="0"/>
                        </a:spcBef>
                        <a:spcAft>
                          <a:spcPts val="0"/>
                        </a:spcAft>
                      </a:pPr>
                      <a:r>
                        <a:rPr lang="en-US" sz="1100">
                          <a:effectLst/>
                        </a:rPr>
                        <a:t>Post-matched sample (n=158)</a:t>
                      </a:r>
                      <a:endParaRPr lang="en-US" sz="1000">
                        <a:effectLst/>
                        <a:latin typeface="Arial" panose="020B0604020202020204" pitchFamily="34" charset="0"/>
                        <a:ea typeface="Arial" panose="020B0604020202020204" pitchFamily="34" charset="0"/>
                      </a:endParaRPr>
                    </a:p>
                  </a:txBody>
                  <a:tcPr marL="41439" marR="41439" marT="41439" marB="41439"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0409435"/>
                  </a:ext>
                </a:extLst>
              </a:tr>
              <a:tr h="613078">
                <a:tc>
                  <a:txBody>
                    <a:bodyPr/>
                    <a:lstStyle/>
                    <a:p>
                      <a:pPr marL="0" marR="0">
                        <a:lnSpc>
                          <a:spcPct val="115000"/>
                        </a:lnSpc>
                        <a:spcBef>
                          <a:spcPts val="0"/>
                        </a:spcBef>
                        <a:spcAft>
                          <a:spcPts val="0"/>
                        </a:spcAft>
                      </a:pPr>
                      <a:r>
                        <a:rPr lang="en-US" sz="1100">
                          <a:effectLst/>
                        </a:rPr>
                        <a:t> </a:t>
                      </a:r>
                      <a:endParaRPr lang="en-US" sz="1000">
                        <a:effectLst/>
                        <a:latin typeface="Arial" panose="020B0604020202020204" pitchFamily="34" charset="0"/>
                        <a:ea typeface="Arial" panose="020B0604020202020204" pitchFamily="34" charset="0"/>
                      </a:endParaRPr>
                    </a:p>
                  </a:txBody>
                  <a:tcPr marL="41439" marR="41439" marT="0" marB="0"/>
                </a:tc>
                <a:tc>
                  <a:txBody>
                    <a:bodyPr/>
                    <a:lstStyle/>
                    <a:p>
                      <a:pPr marL="0" marR="0" algn="ctr">
                        <a:lnSpc>
                          <a:spcPct val="115000"/>
                        </a:lnSpc>
                        <a:spcBef>
                          <a:spcPts val="0"/>
                        </a:spcBef>
                        <a:spcAft>
                          <a:spcPts val="0"/>
                        </a:spcAft>
                      </a:pPr>
                      <a:r>
                        <a:rPr lang="en-US" sz="1100">
                          <a:effectLst/>
                        </a:rPr>
                        <a:t>Non-specialized family preservation (n=173)</a:t>
                      </a:r>
                      <a:endParaRPr lang="en-US" sz="1000">
                        <a:effectLst/>
                      </a:endParaRPr>
                    </a:p>
                    <a:p>
                      <a:pPr marL="0" marR="0" algn="ctr">
                        <a:lnSpc>
                          <a:spcPct val="115000"/>
                        </a:lnSpc>
                        <a:spcBef>
                          <a:spcPts val="0"/>
                        </a:spcBef>
                        <a:spcAft>
                          <a:spcPts val="0"/>
                        </a:spcAft>
                      </a:pPr>
                      <a:r>
                        <a:rPr lang="en-US" sz="1100">
                          <a:effectLst/>
                        </a:rPr>
                        <a:t>N (%)</a:t>
                      </a:r>
                      <a:endParaRPr lang="en-US" sz="1000">
                        <a:effectLst/>
                        <a:latin typeface="Arial" panose="020B0604020202020204" pitchFamily="34" charset="0"/>
                        <a:ea typeface="Arial" panose="020B0604020202020204" pitchFamily="34" charset="0"/>
                      </a:endParaRPr>
                    </a:p>
                  </a:txBody>
                  <a:tcPr marL="41439" marR="41439" marT="0" marB="0" anchor="b"/>
                </a:tc>
                <a:tc>
                  <a:txBody>
                    <a:bodyPr/>
                    <a:lstStyle/>
                    <a:p>
                      <a:pPr marL="0" marR="0" algn="ctr">
                        <a:lnSpc>
                          <a:spcPct val="115000"/>
                        </a:lnSpc>
                        <a:spcBef>
                          <a:spcPts val="0"/>
                        </a:spcBef>
                        <a:spcAft>
                          <a:spcPts val="0"/>
                        </a:spcAft>
                      </a:pPr>
                      <a:r>
                        <a:rPr lang="en-US" sz="1100">
                          <a:effectLst/>
                        </a:rPr>
                        <a:t>Project IMPACT (n=134) </a:t>
                      </a:r>
                      <a:endParaRPr lang="en-US" sz="1000">
                        <a:effectLst/>
                      </a:endParaRPr>
                    </a:p>
                    <a:p>
                      <a:pPr marL="0" marR="0" algn="ctr">
                        <a:lnSpc>
                          <a:spcPct val="115000"/>
                        </a:lnSpc>
                        <a:spcBef>
                          <a:spcPts val="0"/>
                        </a:spcBef>
                        <a:spcAft>
                          <a:spcPts val="0"/>
                        </a:spcAft>
                      </a:pPr>
                      <a:r>
                        <a:rPr lang="en-US" sz="1100">
                          <a:effectLst/>
                        </a:rPr>
                        <a:t>N (%)</a:t>
                      </a:r>
                      <a:endParaRPr lang="en-US" sz="1000">
                        <a:effectLst/>
                        <a:latin typeface="Arial" panose="020B0604020202020204" pitchFamily="34" charset="0"/>
                        <a:ea typeface="Arial" panose="020B0604020202020204" pitchFamily="34" charset="0"/>
                      </a:endParaRPr>
                    </a:p>
                  </a:txBody>
                  <a:tcPr marL="41439" marR="41439" marT="0" marB="0" anchor="b"/>
                </a:tc>
                <a:tc>
                  <a:txBody>
                    <a:bodyPr/>
                    <a:lstStyle/>
                    <a:p>
                      <a:pPr marL="0" marR="0" algn="ctr">
                        <a:lnSpc>
                          <a:spcPct val="115000"/>
                        </a:lnSpc>
                        <a:spcBef>
                          <a:spcPts val="0"/>
                        </a:spcBef>
                        <a:spcAft>
                          <a:spcPts val="0"/>
                        </a:spcAft>
                      </a:pPr>
                      <a:r>
                        <a:rPr lang="en-US" sz="1100">
                          <a:effectLst/>
                        </a:rPr>
                        <a:t>p</a:t>
                      </a:r>
                      <a:endParaRPr lang="en-US" sz="1000">
                        <a:effectLst/>
                        <a:latin typeface="Arial" panose="020B0604020202020204" pitchFamily="34" charset="0"/>
                        <a:ea typeface="Arial" panose="020B0604020202020204" pitchFamily="34" charset="0"/>
                      </a:endParaRPr>
                    </a:p>
                  </a:txBody>
                  <a:tcPr marL="41439" marR="41439" marT="0" marB="0" anchor="b"/>
                </a:tc>
                <a:tc>
                  <a:txBody>
                    <a:bodyPr/>
                    <a:lstStyle/>
                    <a:p>
                      <a:pPr marL="0" marR="0" algn="ctr">
                        <a:lnSpc>
                          <a:spcPct val="115000"/>
                        </a:lnSpc>
                        <a:spcBef>
                          <a:spcPts val="0"/>
                        </a:spcBef>
                        <a:spcAft>
                          <a:spcPts val="0"/>
                        </a:spcAft>
                      </a:pPr>
                      <a:r>
                        <a:rPr lang="en-US" sz="1100">
                          <a:effectLst/>
                        </a:rPr>
                        <a:t>Effect size</a:t>
                      </a:r>
                      <a:endParaRPr lang="en-US" sz="1000">
                        <a:effectLst/>
                        <a:latin typeface="Arial" panose="020B0604020202020204" pitchFamily="34" charset="0"/>
                        <a:ea typeface="Arial" panose="020B0604020202020204" pitchFamily="34" charset="0"/>
                      </a:endParaRPr>
                    </a:p>
                  </a:txBody>
                  <a:tcPr marL="41439" marR="41439" marT="0" marB="0" anchor="b"/>
                </a:tc>
                <a:tc>
                  <a:txBody>
                    <a:bodyPr/>
                    <a:lstStyle/>
                    <a:p>
                      <a:pPr marL="0" marR="0" algn="ctr">
                        <a:lnSpc>
                          <a:spcPct val="115000"/>
                        </a:lnSpc>
                        <a:spcBef>
                          <a:spcPts val="0"/>
                        </a:spcBef>
                        <a:spcAft>
                          <a:spcPts val="0"/>
                        </a:spcAft>
                      </a:pPr>
                      <a:r>
                        <a:rPr lang="en-US" sz="1100">
                          <a:effectLst/>
                        </a:rPr>
                        <a:t>Non-specialized family preservation (n=30)</a:t>
                      </a:r>
                      <a:endParaRPr lang="en-US" sz="1000">
                        <a:effectLst/>
                      </a:endParaRPr>
                    </a:p>
                    <a:p>
                      <a:pPr marL="0" marR="0" algn="ctr">
                        <a:lnSpc>
                          <a:spcPct val="115000"/>
                        </a:lnSpc>
                        <a:spcBef>
                          <a:spcPts val="0"/>
                        </a:spcBef>
                        <a:spcAft>
                          <a:spcPts val="0"/>
                        </a:spcAft>
                      </a:pPr>
                      <a:r>
                        <a:rPr lang="en-US" sz="1100">
                          <a:effectLst/>
                        </a:rPr>
                        <a:t>N (%)</a:t>
                      </a:r>
                      <a:endParaRPr lang="en-US" sz="1000">
                        <a:effectLst/>
                        <a:latin typeface="Arial" panose="020B0604020202020204" pitchFamily="34" charset="0"/>
                        <a:ea typeface="Arial" panose="020B0604020202020204" pitchFamily="34" charset="0"/>
                      </a:endParaRPr>
                    </a:p>
                  </a:txBody>
                  <a:tcPr marL="41439" marR="41439" marT="0" marB="0" anchor="b"/>
                </a:tc>
                <a:tc>
                  <a:txBody>
                    <a:bodyPr/>
                    <a:lstStyle/>
                    <a:p>
                      <a:pPr marL="0" marR="0" algn="ctr">
                        <a:lnSpc>
                          <a:spcPct val="115000"/>
                        </a:lnSpc>
                        <a:spcBef>
                          <a:spcPts val="0"/>
                        </a:spcBef>
                        <a:spcAft>
                          <a:spcPts val="0"/>
                        </a:spcAft>
                      </a:pPr>
                      <a:r>
                        <a:rPr lang="en-US" sz="1100">
                          <a:effectLst/>
                        </a:rPr>
                        <a:t>Project IMPACT (n=128) </a:t>
                      </a:r>
                      <a:endParaRPr lang="en-US" sz="1000">
                        <a:effectLst/>
                      </a:endParaRPr>
                    </a:p>
                    <a:p>
                      <a:pPr marL="0" marR="0" algn="ctr">
                        <a:lnSpc>
                          <a:spcPct val="115000"/>
                        </a:lnSpc>
                        <a:spcBef>
                          <a:spcPts val="0"/>
                        </a:spcBef>
                        <a:spcAft>
                          <a:spcPts val="0"/>
                        </a:spcAft>
                      </a:pPr>
                      <a:r>
                        <a:rPr lang="en-US" sz="1100">
                          <a:effectLst/>
                        </a:rPr>
                        <a:t>N (%)</a:t>
                      </a:r>
                      <a:endParaRPr lang="en-US" sz="1000">
                        <a:effectLst/>
                        <a:latin typeface="Arial" panose="020B0604020202020204" pitchFamily="34" charset="0"/>
                        <a:ea typeface="Arial" panose="020B0604020202020204" pitchFamily="34" charset="0"/>
                      </a:endParaRPr>
                    </a:p>
                  </a:txBody>
                  <a:tcPr marL="41439" marR="41439" marT="0" marB="0" anchor="b"/>
                </a:tc>
                <a:tc>
                  <a:txBody>
                    <a:bodyPr/>
                    <a:lstStyle/>
                    <a:p>
                      <a:pPr marL="0" marR="0" algn="ctr">
                        <a:lnSpc>
                          <a:spcPct val="115000"/>
                        </a:lnSpc>
                        <a:spcBef>
                          <a:spcPts val="0"/>
                        </a:spcBef>
                        <a:spcAft>
                          <a:spcPts val="0"/>
                        </a:spcAft>
                      </a:pPr>
                      <a:r>
                        <a:rPr lang="en-US" sz="1100">
                          <a:effectLst/>
                        </a:rPr>
                        <a:t>p</a:t>
                      </a:r>
                      <a:endParaRPr lang="en-US" sz="1000">
                        <a:effectLst/>
                        <a:latin typeface="Arial" panose="020B0604020202020204" pitchFamily="34" charset="0"/>
                        <a:ea typeface="Arial" panose="020B0604020202020204" pitchFamily="34" charset="0"/>
                      </a:endParaRPr>
                    </a:p>
                  </a:txBody>
                  <a:tcPr marL="41439" marR="41439" marT="0" marB="0" anchor="b"/>
                </a:tc>
                <a:tc>
                  <a:txBody>
                    <a:bodyPr/>
                    <a:lstStyle/>
                    <a:p>
                      <a:pPr marL="0" marR="0" algn="ctr">
                        <a:lnSpc>
                          <a:spcPct val="115000"/>
                        </a:lnSpc>
                        <a:spcBef>
                          <a:spcPts val="0"/>
                        </a:spcBef>
                        <a:spcAft>
                          <a:spcPts val="0"/>
                        </a:spcAft>
                      </a:pPr>
                      <a:r>
                        <a:rPr lang="en-US" sz="1100">
                          <a:effectLst/>
                        </a:rPr>
                        <a:t>Effect size</a:t>
                      </a:r>
                      <a:endParaRPr lang="en-US" sz="1000">
                        <a:effectLst/>
                        <a:latin typeface="Arial" panose="020B0604020202020204" pitchFamily="34" charset="0"/>
                        <a:ea typeface="Arial" panose="020B0604020202020204" pitchFamily="34" charset="0"/>
                      </a:endParaRPr>
                    </a:p>
                  </a:txBody>
                  <a:tcPr marL="41439" marR="41439" marT="0" marB="0" anchor="b"/>
                </a:tc>
                <a:extLst>
                  <a:ext uri="{0D108BD9-81ED-4DB2-BD59-A6C34878D82A}">
                    <a16:rowId xmlns:a16="http://schemas.microsoft.com/office/drawing/2014/main" val="1878433404"/>
                  </a:ext>
                </a:extLst>
              </a:tr>
              <a:tr h="220527">
                <a:tc>
                  <a:txBody>
                    <a:bodyPr/>
                    <a:lstStyle/>
                    <a:p>
                      <a:pPr marL="0" marR="0">
                        <a:lnSpc>
                          <a:spcPct val="115000"/>
                        </a:lnSpc>
                        <a:spcBef>
                          <a:spcPts val="0"/>
                        </a:spcBef>
                        <a:spcAft>
                          <a:spcPts val="0"/>
                        </a:spcAft>
                      </a:pPr>
                      <a:r>
                        <a:rPr lang="en-US" sz="1100">
                          <a:effectLst/>
                        </a:rPr>
                        <a:t># of additional services (M, SD)</a:t>
                      </a:r>
                      <a:endParaRPr lang="en-US" sz="1000">
                        <a:effectLst/>
                        <a:latin typeface="Arial" panose="020B0604020202020204" pitchFamily="34" charset="0"/>
                        <a:ea typeface="Arial" panose="020B0604020202020204" pitchFamily="34" charset="0"/>
                      </a:endParaRPr>
                    </a:p>
                  </a:txBody>
                  <a:tcPr marL="41439" marR="41439" marT="0" marB="0" anchor="b"/>
                </a:tc>
                <a:tc>
                  <a:txBody>
                    <a:bodyPr/>
                    <a:lstStyle/>
                    <a:p>
                      <a:pPr marL="0" marR="0" algn="ctr">
                        <a:lnSpc>
                          <a:spcPct val="115000"/>
                        </a:lnSpc>
                        <a:spcBef>
                          <a:spcPts val="0"/>
                        </a:spcBef>
                        <a:spcAft>
                          <a:spcPts val="0"/>
                        </a:spcAft>
                      </a:pPr>
                      <a:r>
                        <a:rPr lang="en-US" sz="1100">
                          <a:effectLst/>
                        </a:rPr>
                        <a:t>0.85 (0.68)</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0.86 (1.01)</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0.89</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0.87 (0.78)</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0.87 (1.01)</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1.00</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a:t>
                      </a:r>
                      <a:endParaRPr lang="en-US" sz="1000">
                        <a:effectLst/>
                        <a:latin typeface="Arial" panose="020B0604020202020204" pitchFamily="34" charset="0"/>
                        <a:ea typeface="Arial" panose="020B0604020202020204" pitchFamily="34" charset="0"/>
                      </a:endParaRPr>
                    </a:p>
                  </a:txBody>
                  <a:tcPr marL="41439" marR="41439" marT="0" marB="0" anchor="ctr"/>
                </a:tc>
                <a:extLst>
                  <a:ext uri="{0D108BD9-81ED-4DB2-BD59-A6C34878D82A}">
                    <a16:rowId xmlns:a16="http://schemas.microsoft.com/office/drawing/2014/main" val="2486170011"/>
                  </a:ext>
                </a:extLst>
              </a:tr>
              <a:tr h="220527">
                <a:tc>
                  <a:txBody>
                    <a:bodyPr/>
                    <a:lstStyle/>
                    <a:p>
                      <a:pPr marL="0" marR="0">
                        <a:lnSpc>
                          <a:spcPct val="115000"/>
                        </a:lnSpc>
                        <a:spcBef>
                          <a:spcPts val="0"/>
                        </a:spcBef>
                        <a:spcAft>
                          <a:spcPts val="0"/>
                        </a:spcAft>
                      </a:pPr>
                      <a:r>
                        <a:rPr lang="en-US" sz="1100">
                          <a:effectLst/>
                        </a:rPr>
                        <a:t>Age of youngest child (M, SD)</a:t>
                      </a:r>
                      <a:endParaRPr lang="en-US" sz="1000">
                        <a:effectLst/>
                        <a:latin typeface="Arial" panose="020B0604020202020204" pitchFamily="34" charset="0"/>
                        <a:ea typeface="Arial" panose="020B0604020202020204" pitchFamily="34" charset="0"/>
                      </a:endParaRPr>
                    </a:p>
                  </a:txBody>
                  <a:tcPr marL="41439" marR="41439" marT="0" marB="0" anchor="b"/>
                </a:tc>
                <a:tc>
                  <a:txBody>
                    <a:bodyPr/>
                    <a:lstStyle/>
                    <a:p>
                      <a:pPr marL="0" marR="0" algn="ctr">
                        <a:lnSpc>
                          <a:spcPct val="115000"/>
                        </a:lnSpc>
                        <a:spcBef>
                          <a:spcPts val="0"/>
                        </a:spcBef>
                        <a:spcAft>
                          <a:spcPts val="0"/>
                        </a:spcAft>
                      </a:pPr>
                      <a:r>
                        <a:rPr lang="en-US" sz="1100">
                          <a:effectLst/>
                        </a:rPr>
                        <a:t>4.83 (4.79)</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3.99 (4.29)</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0.11</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4.47 (4.03)</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3.88 (4.28)</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0.50</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a:t>
                      </a:r>
                      <a:endParaRPr lang="en-US" sz="1000">
                        <a:effectLst/>
                        <a:latin typeface="Arial" panose="020B0604020202020204" pitchFamily="34" charset="0"/>
                        <a:ea typeface="Arial" panose="020B0604020202020204" pitchFamily="34" charset="0"/>
                      </a:endParaRPr>
                    </a:p>
                  </a:txBody>
                  <a:tcPr marL="41439" marR="41439" marT="0" marB="0" anchor="ctr"/>
                </a:tc>
                <a:extLst>
                  <a:ext uri="{0D108BD9-81ED-4DB2-BD59-A6C34878D82A}">
                    <a16:rowId xmlns:a16="http://schemas.microsoft.com/office/drawing/2014/main" val="995509411"/>
                  </a:ext>
                </a:extLst>
              </a:tr>
              <a:tr h="220527">
                <a:tc>
                  <a:txBody>
                    <a:bodyPr/>
                    <a:lstStyle/>
                    <a:p>
                      <a:pPr marL="0" marR="0">
                        <a:lnSpc>
                          <a:spcPct val="115000"/>
                        </a:lnSpc>
                        <a:spcBef>
                          <a:spcPts val="0"/>
                        </a:spcBef>
                        <a:spcAft>
                          <a:spcPts val="0"/>
                        </a:spcAft>
                      </a:pPr>
                      <a:r>
                        <a:rPr lang="en-US" sz="1100">
                          <a:effectLst/>
                        </a:rPr>
                        <a:t>Age of oldest child (M, SD)</a:t>
                      </a:r>
                      <a:endParaRPr lang="en-US" sz="1000">
                        <a:effectLst/>
                        <a:latin typeface="Arial" panose="020B0604020202020204" pitchFamily="34" charset="0"/>
                        <a:ea typeface="Arial" panose="020B0604020202020204" pitchFamily="34" charset="0"/>
                      </a:endParaRPr>
                    </a:p>
                  </a:txBody>
                  <a:tcPr marL="41439" marR="41439" marT="0" marB="0" anchor="b"/>
                </a:tc>
                <a:tc>
                  <a:txBody>
                    <a:bodyPr/>
                    <a:lstStyle/>
                    <a:p>
                      <a:pPr marL="0" marR="0" algn="ctr">
                        <a:lnSpc>
                          <a:spcPct val="115000"/>
                        </a:lnSpc>
                        <a:spcBef>
                          <a:spcPts val="0"/>
                        </a:spcBef>
                        <a:spcAft>
                          <a:spcPts val="0"/>
                        </a:spcAft>
                      </a:pPr>
                      <a:r>
                        <a:rPr lang="en-US" sz="1100">
                          <a:effectLst/>
                        </a:rPr>
                        <a:t>6.02 (5.46)</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8.56 (5.96)</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&lt;0.00</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d=0.45</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6.57 (4.55)</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8.58 (5.98)</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0.09</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a:t>
                      </a:r>
                      <a:endParaRPr lang="en-US" sz="1000">
                        <a:effectLst/>
                        <a:latin typeface="Arial" panose="020B0604020202020204" pitchFamily="34" charset="0"/>
                        <a:ea typeface="Arial" panose="020B0604020202020204" pitchFamily="34" charset="0"/>
                      </a:endParaRPr>
                    </a:p>
                  </a:txBody>
                  <a:tcPr marL="41439" marR="41439" marT="0" marB="0" anchor="ctr"/>
                </a:tc>
                <a:extLst>
                  <a:ext uri="{0D108BD9-81ED-4DB2-BD59-A6C34878D82A}">
                    <a16:rowId xmlns:a16="http://schemas.microsoft.com/office/drawing/2014/main" val="3705801010"/>
                  </a:ext>
                </a:extLst>
              </a:tr>
              <a:tr h="416803">
                <a:tc>
                  <a:txBody>
                    <a:bodyPr/>
                    <a:lstStyle/>
                    <a:p>
                      <a:pPr marL="0" marR="0">
                        <a:lnSpc>
                          <a:spcPct val="115000"/>
                        </a:lnSpc>
                        <a:spcBef>
                          <a:spcPts val="0"/>
                        </a:spcBef>
                        <a:spcAft>
                          <a:spcPts val="0"/>
                        </a:spcAft>
                      </a:pPr>
                      <a:r>
                        <a:rPr lang="en-US" sz="1100">
                          <a:effectLst/>
                        </a:rPr>
                        <a:t># of children living at home (M, SD)</a:t>
                      </a:r>
                      <a:endParaRPr lang="en-US" sz="1000">
                        <a:effectLst/>
                        <a:latin typeface="Arial" panose="020B0604020202020204" pitchFamily="34" charset="0"/>
                        <a:ea typeface="Arial" panose="020B0604020202020204" pitchFamily="34" charset="0"/>
                      </a:endParaRPr>
                    </a:p>
                  </a:txBody>
                  <a:tcPr marL="41439" marR="41439" marT="0" marB="0" anchor="b"/>
                </a:tc>
                <a:tc>
                  <a:txBody>
                    <a:bodyPr/>
                    <a:lstStyle/>
                    <a:p>
                      <a:pPr marL="0" marR="0" algn="ctr">
                        <a:lnSpc>
                          <a:spcPct val="115000"/>
                        </a:lnSpc>
                        <a:spcBef>
                          <a:spcPts val="0"/>
                        </a:spcBef>
                        <a:spcAft>
                          <a:spcPts val="0"/>
                        </a:spcAft>
                      </a:pPr>
                      <a:r>
                        <a:rPr lang="en-US" sz="1100">
                          <a:effectLst/>
                        </a:rPr>
                        <a:t>1.44 (0.85)</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2.48 (1.54)</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&lt;0.00</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d=0.86</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1.90 (1.33)</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2.48 (1.54)</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0.06</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a:t>
                      </a:r>
                      <a:endParaRPr lang="en-US" sz="1000">
                        <a:effectLst/>
                        <a:latin typeface="Arial" panose="020B0604020202020204" pitchFamily="34" charset="0"/>
                        <a:ea typeface="Arial" panose="020B0604020202020204" pitchFamily="34" charset="0"/>
                      </a:endParaRPr>
                    </a:p>
                  </a:txBody>
                  <a:tcPr marL="41439" marR="41439" marT="0" marB="0" anchor="ctr"/>
                </a:tc>
                <a:extLst>
                  <a:ext uri="{0D108BD9-81ED-4DB2-BD59-A6C34878D82A}">
                    <a16:rowId xmlns:a16="http://schemas.microsoft.com/office/drawing/2014/main" val="2094862201"/>
                  </a:ext>
                </a:extLst>
              </a:tr>
              <a:tr h="416803">
                <a:tc>
                  <a:txBody>
                    <a:bodyPr/>
                    <a:lstStyle/>
                    <a:p>
                      <a:pPr marL="0" marR="0">
                        <a:lnSpc>
                          <a:spcPct val="115000"/>
                        </a:lnSpc>
                        <a:spcBef>
                          <a:spcPts val="0"/>
                        </a:spcBef>
                        <a:spcAft>
                          <a:spcPts val="0"/>
                        </a:spcAft>
                      </a:pPr>
                      <a:r>
                        <a:rPr lang="en-US" sz="1100">
                          <a:effectLst/>
                        </a:rPr>
                        <a:t># of children with disabilities (M, SD)</a:t>
                      </a:r>
                      <a:endParaRPr lang="en-US" sz="1000">
                        <a:effectLst/>
                        <a:latin typeface="Arial" panose="020B0604020202020204" pitchFamily="34" charset="0"/>
                        <a:ea typeface="Arial" panose="020B0604020202020204" pitchFamily="34" charset="0"/>
                      </a:endParaRPr>
                    </a:p>
                  </a:txBody>
                  <a:tcPr marL="41439" marR="41439" marT="0" marB="0" anchor="b"/>
                </a:tc>
                <a:tc>
                  <a:txBody>
                    <a:bodyPr/>
                    <a:lstStyle/>
                    <a:p>
                      <a:pPr marL="0" marR="0" algn="ctr">
                        <a:lnSpc>
                          <a:spcPct val="115000"/>
                        </a:lnSpc>
                        <a:spcBef>
                          <a:spcPts val="0"/>
                        </a:spcBef>
                        <a:spcAft>
                          <a:spcPts val="0"/>
                        </a:spcAft>
                      </a:pPr>
                      <a:r>
                        <a:rPr lang="en-US" sz="1100">
                          <a:effectLst/>
                        </a:rPr>
                        <a:t>0.57 (0.76)</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1.04 (0.99)</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&lt;0.00</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d=0.54</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0.63 (0.93)</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1.03 (0.98)</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0.04</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d=0.41</a:t>
                      </a:r>
                      <a:endParaRPr lang="en-US" sz="1000">
                        <a:effectLst/>
                        <a:latin typeface="Arial" panose="020B0604020202020204" pitchFamily="34" charset="0"/>
                        <a:ea typeface="Arial" panose="020B0604020202020204" pitchFamily="34" charset="0"/>
                      </a:endParaRPr>
                    </a:p>
                  </a:txBody>
                  <a:tcPr marL="41439" marR="41439" marT="0" marB="0" anchor="ctr"/>
                </a:tc>
                <a:extLst>
                  <a:ext uri="{0D108BD9-81ED-4DB2-BD59-A6C34878D82A}">
                    <a16:rowId xmlns:a16="http://schemas.microsoft.com/office/drawing/2014/main" val="186666897"/>
                  </a:ext>
                </a:extLst>
              </a:tr>
              <a:tr h="220527">
                <a:tc>
                  <a:txBody>
                    <a:bodyPr/>
                    <a:lstStyle/>
                    <a:p>
                      <a:pPr marL="0" marR="0">
                        <a:lnSpc>
                          <a:spcPct val="115000"/>
                        </a:lnSpc>
                        <a:spcBef>
                          <a:spcPts val="0"/>
                        </a:spcBef>
                        <a:spcAft>
                          <a:spcPts val="0"/>
                        </a:spcAft>
                      </a:pPr>
                      <a:r>
                        <a:rPr lang="en-US" sz="1100">
                          <a:effectLst/>
                        </a:rPr>
                        <a:t>Race</a:t>
                      </a:r>
                      <a:endParaRPr lang="en-US" sz="1000">
                        <a:effectLst/>
                        <a:latin typeface="Arial" panose="020B0604020202020204" pitchFamily="34" charset="0"/>
                        <a:ea typeface="Arial" panose="020B0604020202020204" pitchFamily="34" charset="0"/>
                      </a:endParaRPr>
                    </a:p>
                  </a:txBody>
                  <a:tcPr marL="41439" marR="41439" marT="0" marB="0" anchor="b"/>
                </a:tc>
                <a:tc>
                  <a:txBody>
                    <a:bodyPr/>
                    <a:lstStyle/>
                    <a:p>
                      <a:pPr marL="0" marR="0" algn="ctr">
                        <a:lnSpc>
                          <a:spcPct val="115000"/>
                        </a:lnSpc>
                        <a:spcBef>
                          <a:spcPts val="0"/>
                        </a:spcBef>
                        <a:spcAft>
                          <a:spcPts val="0"/>
                        </a:spcAft>
                      </a:pPr>
                      <a:r>
                        <a:rPr lang="en-US" sz="1100">
                          <a:effectLst/>
                        </a:rPr>
                        <a:t> </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a:t>
                      </a:r>
                      <a:endParaRPr lang="en-US" sz="1000">
                        <a:effectLst/>
                        <a:latin typeface="Arial" panose="020B0604020202020204" pitchFamily="34" charset="0"/>
                        <a:ea typeface="Arial" panose="020B0604020202020204" pitchFamily="34" charset="0"/>
                      </a:endParaRPr>
                    </a:p>
                  </a:txBody>
                  <a:tcPr marL="41439" marR="41439" marT="0" marB="0" anchor="ctr"/>
                </a:tc>
                <a:extLst>
                  <a:ext uri="{0D108BD9-81ED-4DB2-BD59-A6C34878D82A}">
                    <a16:rowId xmlns:a16="http://schemas.microsoft.com/office/drawing/2014/main" val="3469181322"/>
                  </a:ext>
                </a:extLst>
              </a:tr>
              <a:tr h="220527">
                <a:tc>
                  <a:txBody>
                    <a:bodyPr/>
                    <a:lstStyle/>
                    <a:p>
                      <a:pPr marL="0" marR="0">
                        <a:lnSpc>
                          <a:spcPct val="115000"/>
                        </a:lnSpc>
                        <a:spcBef>
                          <a:spcPts val="0"/>
                        </a:spcBef>
                        <a:spcAft>
                          <a:spcPts val="0"/>
                        </a:spcAft>
                      </a:pPr>
                      <a:r>
                        <a:rPr lang="en-US" sz="1100">
                          <a:effectLst/>
                        </a:rPr>
                        <a:t>     Not Black, non-Hisp</a:t>
                      </a:r>
                      <a:endParaRPr lang="en-US" sz="1000">
                        <a:effectLst/>
                        <a:latin typeface="Arial" panose="020B0604020202020204" pitchFamily="34" charset="0"/>
                        <a:ea typeface="Arial" panose="020B0604020202020204" pitchFamily="34" charset="0"/>
                      </a:endParaRPr>
                    </a:p>
                  </a:txBody>
                  <a:tcPr marL="41439" marR="41439" marT="0" marB="0" anchor="b"/>
                </a:tc>
                <a:tc>
                  <a:txBody>
                    <a:bodyPr/>
                    <a:lstStyle/>
                    <a:p>
                      <a:pPr marL="0" marR="0" algn="ctr">
                        <a:lnSpc>
                          <a:spcPct val="115000"/>
                        </a:lnSpc>
                        <a:spcBef>
                          <a:spcPts val="0"/>
                        </a:spcBef>
                        <a:spcAft>
                          <a:spcPts val="0"/>
                        </a:spcAft>
                      </a:pPr>
                      <a:r>
                        <a:rPr lang="en-US" sz="1100">
                          <a:effectLst/>
                        </a:rPr>
                        <a:t>82 (51.90%)</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73 (54.48%)</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dirty="0">
                          <a:effectLst/>
                        </a:rPr>
                        <a:t>0.66</a:t>
                      </a:r>
                      <a:endParaRPr lang="en-US" sz="1000" dirty="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16 (55.17%)</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72 (56.25%)</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0.92</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a:t>
                      </a:r>
                      <a:endParaRPr lang="en-US" sz="1000">
                        <a:effectLst/>
                        <a:latin typeface="Arial" panose="020B0604020202020204" pitchFamily="34" charset="0"/>
                        <a:ea typeface="Arial" panose="020B0604020202020204" pitchFamily="34" charset="0"/>
                      </a:endParaRPr>
                    </a:p>
                  </a:txBody>
                  <a:tcPr marL="41439" marR="41439" marT="0" marB="0" anchor="ctr"/>
                </a:tc>
                <a:extLst>
                  <a:ext uri="{0D108BD9-81ED-4DB2-BD59-A6C34878D82A}">
                    <a16:rowId xmlns:a16="http://schemas.microsoft.com/office/drawing/2014/main" val="326149227"/>
                  </a:ext>
                </a:extLst>
              </a:tr>
              <a:tr h="220527">
                <a:tc>
                  <a:txBody>
                    <a:bodyPr/>
                    <a:lstStyle/>
                    <a:p>
                      <a:pPr marL="0" marR="0">
                        <a:lnSpc>
                          <a:spcPct val="115000"/>
                        </a:lnSpc>
                        <a:spcBef>
                          <a:spcPts val="0"/>
                        </a:spcBef>
                        <a:spcAft>
                          <a:spcPts val="0"/>
                        </a:spcAft>
                      </a:pPr>
                      <a:r>
                        <a:rPr lang="en-US" sz="1100">
                          <a:effectLst/>
                        </a:rPr>
                        <a:t>     Black, non-Hisp</a:t>
                      </a:r>
                      <a:endParaRPr lang="en-US" sz="1000">
                        <a:effectLst/>
                        <a:latin typeface="Arial" panose="020B0604020202020204" pitchFamily="34" charset="0"/>
                        <a:ea typeface="Arial" panose="020B0604020202020204" pitchFamily="34" charset="0"/>
                      </a:endParaRPr>
                    </a:p>
                  </a:txBody>
                  <a:tcPr marL="41439" marR="41439" marT="0" marB="0" anchor="b"/>
                </a:tc>
                <a:tc>
                  <a:txBody>
                    <a:bodyPr/>
                    <a:lstStyle/>
                    <a:p>
                      <a:pPr marL="0" marR="0" algn="ctr">
                        <a:lnSpc>
                          <a:spcPct val="115000"/>
                        </a:lnSpc>
                        <a:spcBef>
                          <a:spcPts val="0"/>
                        </a:spcBef>
                        <a:spcAft>
                          <a:spcPts val="0"/>
                        </a:spcAft>
                      </a:pPr>
                      <a:r>
                        <a:rPr lang="en-US" sz="1100">
                          <a:effectLst/>
                        </a:rPr>
                        <a:t>76 (48.10%)</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61 (45.52%)</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13 (44.83%)</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56 (43.75%)</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a:t>
                      </a:r>
                      <a:endParaRPr lang="en-US" sz="1000">
                        <a:effectLst/>
                        <a:latin typeface="Arial" panose="020B0604020202020204" pitchFamily="34" charset="0"/>
                        <a:ea typeface="Arial" panose="020B0604020202020204" pitchFamily="34" charset="0"/>
                      </a:endParaRPr>
                    </a:p>
                  </a:txBody>
                  <a:tcPr marL="41439" marR="41439" marT="0" marB="0" anchor="ctr"/>
                </a:tc>
                <a:extLst>
                  <a:ext uri="{0D108BD9-81ED-4DB2-BD59-A6C34878D82A}">
                    <a16:rowId xmlns:a16="http://schemas.microsoft.com/office/drawing/2014/main" val="2282608649"/>
                  </a:ext>
                </a:extLst>
              </a:tr>
              <a:tr h="220527">
                <a:tc>
                  <a:txBody>
                    <a:bodyPr/>
                    <a:lstStyle/>
                    <a:p>
                      <a:pPr marL="0" marR="0">
                        <a:lnSpc>
                          <a:spcPct val="115000"/>
                        </a:lnSpc>
                        <a:spcBef>
                          <a:spcPts val="0"/>
                        </a:spcBef>
                        <a:spcAft>
                          <a:spcPts val="0"/>
                        </a:spcAft>
                      </a:pPr>
                      <a:r>
                        <a:rPr lang="en-US" sz="1100">
                          <a:effectLst/>
                        </a:rPr>
                        <a:t>History of IPV: Yes</a:t>
                      </a:r>
                      <a:endParaRPr lang="en-US" sz="1000">
                        <a:effectLst/>
                        <a:latin typeface="Arial" panose="020B0604020202020204" pitchFamily="34" charset="0"/>
                        <a:ea typeface="Arial" panose="020B0604020202020204" pitchFamily="34" charset="0"/>
                      </a:endParaRPr>
                    </a:p>
                  </a:txBody>
                  <a:tcPr marL="41439" marR="41439" marT="0" marB="0" anchor="b"/>
                </a:tc>
                <a:tc>
                  <a:txBody>
                    <a:bodyPr/>
                    <a:lstStyle/>
                    <a:p>
                      <a:pPr marL="0" marR="0" algn="ctr">
                        <a:lnSpc>
                          <a:spcPct val="115000"/>
                        </a:lnSpc>
                        <a:spcBef>
                          <a:spcPts val="0"/>
                        </a:spcBef>
                        <a:spcAft>
                          <a:spcPts val="0"/>
                        </a:spcAft>
                      </a:pPr>
                      <a:r>
                        <a:rPr lang="en-US" sz="1100">
                          <a:effectLst/>
                        </a:rPr>
                        <a:t>23 (16.67%)</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50 (39.06%)</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&lt;0.00 </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V=0.25</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5 (16.67%)</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50 (39.06%)</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0.02 </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V=0.18</a:t>
                      </a:r>
                      <a:endParaRPr lang="en-US" sz="1000">
                        <a:effectLst/>
                        <a:latin typeface="Arial" panose="020B0604020202020204" pitchFamily="34" charset="0"/>
                        <a:ea typeface="Arial" panose="020B0604020202020204" pitchFamily="34" charset="0"/>
                      </a:endParaRPr>
                    </a:p>
                  </a:txBody>
                  <a:tcPr marL="41439" marR="41439" marT="0" marB="0" anchor="ctr"/>
                </a:tc>
                <a:extLst>
                  <a:ext uri="{0D108BD9-81ED-4DB2-BD59-A6C34878D82A}">
                    <a16:rowId xmlns:a16="http://schemas.microsoft.com/office/drawing/2014/main" val="3002322496"/>
                  </a:ext>
                </a:extLst>
              </a:tr>
              <a:tr h="416803">
                <a:tc>
                  <a:txBody>
                    <a:bodyPr/>
                    <a:lstStyle/>
                    <a:p>
                      <a:pPr marL="0" marR="0">
                        <a:lnSpc>
                          <a:spcPct val="115000"/>
                        </a:lnSpc>
                        <a:spcBef>
                          <a:spcPts val="0"/>
                        </a:spcBef>
                        <a:spcAft>
                          <a:spcPts val="0"/>
                        </a:spcAft>
                      </a:pPr>
                      <a:r>
                        <a:rPr lang="en-US" sz="1100">
                          <a:effectLst/>
                        </a:rPr>
                        <a:t>History of mental health treatment: Yes</a:t>
                      </a:r>
                      <a:endParaRPr lang="en-US" sz="1000">
                        <a:effectLst/>
                        <a:latin typeface="Arial" panose="020B0604020202020204" pitchFamily="34" charset="0"/>
                        <a:ea typeface="Arial" panose="020B0604020202020204" pitchFamily="34" charset="0"/>
                      </a:endParaRPr>
                    </a:p>
                  </a:txBody>
                  <a:tcPr marL="41439" marR="41439" marT="0" marB="0" anchor="b"/>
                </a:tc>
                <a:tc>
                  <a:txBody>
                    <a:bodyPr/>
                    <a:lstStyle/>
                    <a:p>
                      <a:pPr marL="0" marR="0" algn="ctr">
                        <a:lnSpc>
                          <a:spcPct val="115000"/>
                        </a:lnSpc>
                        <a:spcBef>
                          <a:spcPts val="0"/>
                        </a:spcBef>
                        <a:spcAft>
                          <a:spcPts val="0"/>
                        </a:spcAft>
                      </a:pPr>
                      <a:r>
                        <a:rPr lang="en-US" sz="1100">
                          <a:effectLst/>
                        </a:rPr>
                        <a:t>20 (11.56%)</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77 (58.78%)</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&lt;0.00</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V=0.50</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9 (30.00%)</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77 (60.16%)</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&lt;0.00</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V=0.24</a:t>
                      </a:r>
                      <a:endParaRPr lang="en-US" sz="1000">
                        <a:effectLst/>
                        <a:latin typeface="Arial" panose="020B0604020202020204" pitchFamily="34" charset="0"/>
                        <a:ea typeface="Arial" panose="020B0604020202020204" pitchFamily="34" charset="0"/>
                      </a:endParaRPr>
                    </a:p>
                  </a:txBody>
                  <a:tcPr marL="41439" marR="41439" marT="0" marB="0" anchor="ctr"/>
                </a:tc>
                <a:extLst>
                  <a:ext uri="{0D108BD9-81ED-4DB2-BD59-A6C34878D82A}">
                    <a16:rowId xmlns:a16="http://schemas.microsoft.com/office/drawing/2014/main" val="2025005589"/>
                  </a:ext>
                </a:extLst>
              </a:tr>
              <a:tr h="220527">
                <a:tc>
                  <a:txBody>
                    <a:bodyPr/>
                    <a:lstStyle/>
                    <a:p>
                      <a:pPr marL="0" marR="0">
                        <a:lnSpc>
                          <a:spcPct val="115000"/>
                        </a:lnSpc>
                        <a:spcBef>
                          <a:spcPts val="0"/>
                        </a:spcBef>
                        <a:spcAft>
                          <a:spcPts val="0"/>
                        </a:spcAft>
                      </a:pPr>
                      <a:r>
                        <a:rPr lang="en-US" sz="1100">
                          <a:effectLst/>
                        </a:rPr>
                        <a:t>History of CPS involvement: Yes</a:t>
                      </a:r>
                      <a:endParaRPr lang="en-US" sz="1000">
                        <a:effectLst/>
                        <a:latin typeface="Arial" panose="020B0604020202020204" pitchFamily="34" charset="0"/>
                        <a:ea typeface="Arial" panose="020B0604020202020204" pitchFamily="34" charset="0"/>
                      </a:endParaRPr>
                    </a:p>
                  </a:txBody>
                  <a:tcPr marL="41439" marR="41439" marT="0" marB="0" anchor="b"/>
                </a:tc>
                <a:tc>
                  <a:txBody>
                    <a:bodyPr/>
                    <a:lstStyle/>
                    <a:p>
                      <a:pPr marL="0" marR="0" algn="ctr">
                        <a:lnSpc>
                          <a:spcPct val="115000"/>
                        </a:lnSpc>
                        <a:spcBef>
                          <a:spcPts val="0"/>
                        </a:spcBef>
                        <a:spcAft>
                          <a:spcPts val="0"/>
                        </a:spcAft>
                      </a:pPr>
                      <a:r>
                        <a:rPr lang="en-US" sz="1100">
                          <a:effectLst/>
                        </a:rPr>
                        <a:t>55 (31.79%)</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122 (91.04%)</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&lt;0.00</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V=0.59</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21 (70.00%)</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116 (90.62%)</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&lt;0.00</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V=0.24</a:t>
                      </a:r>
                      <a:endParaRPr lang="en-US" sz="1000">
                        <a:effectLst/>
                        <a:latin typeface="Arial" panose="020B0604020202020204" pitchFamily="34" charset="0"/>
                        <a:ea typeface="Arial" panose="020B0604020202020204" pitchFamily="34" charset="0"/>
                      </a:endParaRPr>
                    </a:p>
                  </a:txBody>
                  <a:tcPr marL="41439" marR="41439" marT="0" marB="0" anchor="ctr"/>
                </a:tc>
                <a:extLst>
                  <a:ext uri="{0D108BD9-81ED-4DB2-BD59-A6C34878D82A}">
                    <a16:rowId xmlns:a16="http://schemas.microsoft.com/office/drawing/2014/main" val="2048091346"/>
                  </a:ext>
                </a:extLst>
              </a:tr>
              <a:tr h="416803">
                <a:tc>
                  <a:txBody>
                    <a:bodyPr/>
                    <a:lstStyle/>
                    <a:p>
                      <a:pPr marL="0" marR="0">
                        <a:lnSpc>
                          <a:spcPct val="115000"/>
                        </a:lnSpc>
                        <a:spcBef>
                          <a:spcPts val="0"/>
                        </a:spcBef>
                        <a:spcAft>
                          <a:spcPts val="0"/>
                        </a:spcAft>
                      </a:pPr>
                      <a:r>
                        <a:rPr lang="en-US" sz="1100">
                          <a:effectLst/>
                        </a:rPr>
                        <a:t>History of foster care placement: Yes</a:t>
                      </a:r>
                      <a:endParaRPr lang="en-US" sz="1000">
                        <a:effectLst/>
                        <a:latin typeface="Arial" panose="020B0604020202020204" pitchFamily="34" charset="0"/>
                        <a:ea typeface="Arial" panose="020B0604020202020204" pitchFamily="34" charset="0"/>
                      </a:endParaRPr>
                    </a:p>
                  </a:txBody>
                  <a:tcPr marL="41439" marR="41439" marT="0" marB="0" anchor="b"/>
                </a:tc>
                <a:tc>
                  <a:txBody>
                    <a:bodyPr/>
                    <a:lstStyle/>
                    <a:p>
                      <a:pPr marL="0" marR="0" algn="ctr">
                        <a:lnSpc>
                          <a:spcPct val="115000"/>
                        </a:lnSpc>
                        <a:spcBef>
                          <a:spcPts val="0"/>
                        </a:spcBef>
                        <a:spcAft>
                          <a:spcPts val="0"/>
                        </a:spcAft>
                      </a:pPr>
                      <a:r>
                        <a:rPr lang="en-US" sz="1100">
                          <a:effectLst/>
                        </a:rPr>
                        <a:t>11 (6.36%)</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40 (29.85%)</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&lt;0.00</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V=0.31</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7 (23.33%)</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39 (30.47%)</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0.44</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a:t>
                      </a:r>
                      <a:endParaRPr lang="en-US" sz="1000">
                        <a:effectLst/>
                        <a:latin typeface="Arial" panose="020B0604020202020204" pitchFamily="34" charset="0"/>
                        <a:ea typeface="Arial" panose="020B0604020202020204" pitchFamily="34" charset="0"/>
                      </a:endParaRPr>
                    </a:p>
                  </a:txBody>
                  <a:tcPr marL="41439" marR="41439" marT="0" marB="0" anchor="ctr"/>
                </a:tc>
                <a:extLst>
                  <a:ext uri="{0D108BD9-81ED-4DB2-BD59-A6C34878D82A}">
                    <a16:rowId xmlns:a16="http://schemas.microsoft.com/office/drawing/2014/main" val="1439733070"/>
                  </a:ext>
                </a:extLst>
              </a:tr>
              <a:tr h="220527">
                <a:tc>
                  <a:txBody>
                    <a:bodyPr/>
                    <a:lstStyle/>
                    <a:p>
                      <a:pPr marL="0" marR="0">
                        <a:lnSpc>
                          <a:spcPct val="115000"/>
                        </a:lnSpc>
                        <a:spcBef>
                          <a:spcPts val="0"/>
                        </a:spcBef>
                        <a:spcAft>
                          <a:spcPts val="0"/>
                        </a:spcAft>
                      </a:pPr>
                      <a:r>
                        <a:rPr lang="en-US" sz="1100">
                          <a:effectLst/>
                        </a:rPr>
                        <a:t>Intact family: Yes</a:t>
                      </a:r>
                      <a:endParaRPr lang="en-US" sz="1000">
                        <a:effectLst/>
                        <a:latin typeface="Arial" panose="020B0604020202020204" pitchFamily="34" charset="0"/>
                        <a:ea typeface="Arial" panose="020B0604020202020204" pitchFamily="34" charset="0"/>
                      </a:endParaRPr>
                    </a:p>
                  </a:txBody>
                  <a:tcPr marL="41439" marR="41439" marT="0" marB="0" anchor="b"/>
                </a:tc>
                <a:tc>
                  <a:txBody>
                    <a:bodyPr/>
                    <a:lstStyle/>
                    <a:p>
                      <a:pPr marL="0" marR="0" algn="ctr">
                        <a:lnSpc>
                          <a:spcPct val="115000"/>
                        </a:lnSpc>
                        <a:spcBef>
                          <a:spcPts val="0"/>
                        </a:spcBef>
                        <a:spcAft>
                          <a:spcPts val="0"/>
                        </a:spcAft>
                      </a:pPr>
                      <a:r>
                        <a:rPr lang="en-US" sz="1100">
                          <a:effectLst/>
                        </a:rPr>
                        <a:t>129 (74.57%)</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115 (85.82%)</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 0.02</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V=0.14</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21 (70.00%)</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112 (87.50%)</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a:effectLst/>
                        </a:rPr>
                        <a:t>0.02</a:t>
                      </a:r>
                      <a:endParaRPr lang="en-US" sz="1000">
                        <a:effectLst/>
                        <a:latin typeface="Arial" panose="020B0604020202020204" pitchFamily="34" charset="0"/>
                        <a:ea typeface="Arial" panose="020B0604020202020204" pitchFamily="34" charset="0"/>
                      </a:endParaRPr>
                    </a:p>
                  </a:txBody>
                  <a:tcPr marL="41439" marR="41439" marT="0" marB="0" anchor="ctr"/>
                </a:tc>
                <a:tc>
                  <a:txBody>
                    <a:bodyPr/>
                    <a:lstStyle/>
                    <a:p>
                      <a:pPr marL="0" marR="0" algn="ctr">
                        <a:lnSpc>
                          <a:spcPct val="115000"/>
                        </a:lnSpc>
                        <a:spcBef>
                          <a:spcPts val="0"/>
                        </a:spcBef>
                        <a:spcAft>
                          <a:spcPts val="0"/>
                        </a:spcAft>
                      </a:pPr>
                      <a:r>
                        <a:rPr lang="en-US" sz="1100" dirty="0">
                          <a:effectLst/>
                        </a:rPr>
                        <a:t>V=0.19</a:t>
                      </a:r>
                      <a:endParaRPr lang="en-US" sz="1000" dirty="0">
                        <a:effectLst/>
                        <a:latin typeface="Arial" panose="020B0604020202020204" pitchFamily="34" charset="0"/>
                        <a:ea typeface="Arial" panose="020B0604020202020204" pitchFamily="34" charset="0"/>
                      </a:endParaRPr>
                    </a:p>
                  </a:txBody>
                  <a:tcPr marL="41439" marR="41439" marT="0" marB="0" anchor="ctr"/>
                </a:tc>
                <a:extLst>
                  <a:ext uri="{0D108BD9-81ED-4DB2-BD59-A6C34878D82A}">
                    <a16:rowId xmlns:a16="http://schemas.microsoft.com/office/drawing/2014/main" val="3510898549"/>
                  </a:ext>
                </a:extLst>
              </a:tr>
            </a:tbl>
          </a:graphicData>
        </a:graphic>
      </p:graphicFrame>
      <p:sp>
        <p:nvSpPr>
          <p:cNvPr id="9" name="Google Shape;140;p26">
            <a:extLst>
              <a:ext uri="{FF2B5EF4-FFF2-40B4-BE49-F238E27FC236}">
                <a16:creationId xmlns:a16="http://schemas.microsoft.com/office/drawing/2014/main" id="{D4D16C02-4297-F756-79A4-17F2F6C6687C}"/>
              </a:ext>
            </a:extLst>
          </p:cNvPr>
          <p:cNvSpPr/>
          <p:nvPr/>
        </p:nvSpPr>
        <p:spPr>
          <a:xfrm>
            <a:off x="0" y="6185647"/>
            <a:ext cx="12192000" cy="672353"/>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 name="TextBox 10">
            <a:extLst>
              <a:ext uri="{FF2B5EF4-FFF2-40B4-BE49-F238E27FC236}">
                <a16:creationId xmlns:a16="http://schemas.microsoft.com/office/drawing/2014/main" id="{B3264EBD-8F14-48D1-D14F-A25CB06D4E5A}"/>
              </a:ext>
            </a:extLst>
          </p:cNvPr>
          <p:cNvSpPr txBox="1"/>
          <p:nvPr/>
        </p:nvSpPr>
        <p:spPr>
          <a:xfrm>
            <a:off x="128157" y="6363040"/>
            <a:ext cx="4334841" cy="307777"/>
          </a:xfrm>
          <a:prstGeom prst="rect">
            <a:avLst/>
          </a:prstGeom>
          <a:noFill/>
        </p:spPr>
        <p:txBody>
          <a:bodyPr wrap="none" rtlCol="0">
            <a:spAutoFit/>
          </a:bodyPr>
          <a:lstStyle/>
          <a:p>
            <a:r>
              <a:rPr lang="en-US" sz="1400" b="1" dirty="0">
                <a:solidFill>
                  <a:schemeClr val="bg1"/>
                </a:solidFill>
                <a:latin typeface="Roboto" panose="02000000000000000000" pitchFamily="2" charset="0"/>
                <a:ea typeface="Roboto" panose="02000000000000000000" pitchFamily="2" charset="0"/>
              </a:rPr>
              <a:t>COLLEGE  OF HUMANITIES AND SOCIAL SCIENCES</a:t>
            </a:r>
          </a:p>
        </p:txBody>
      </p:sp>
      <p:pic>
        <p:nvPicPr>
          <p:cNvPr id="13" name="Picture 12">
            <a:extLst>
              <a:ext uri="{FF2B5EF4-FFF2-40B4-BE49-F238E27FC236}">
                <a16:creationId xmlns:a16="http://schemas.microsoft.com/office/drawing/2014/main" id="{5647BFAF-3D37-2F4F-9C6C-8970C2306F75}"/>
              </a:ext>
            </a:extLst>
          </p:cNvPr>
          <p:cNvPicPr>
            <a:picLocks noChangeAspect="1"/>
          </p:cNvPicPr>
          <p:nvPr/>
        </p:nvPicPr>
        <p:blipFill>
          <a:blip r:embed="rId3"/>
          <a:stretch>
            <a:fillRect/>
          </a:stretch>
        </p:blipFill>
        <p:spPr>
          <a:xfrm>
            <a:off x="9402184" y="6269093"/>
            <a:ext cx="2576549" cy="517795"/>
          </a:xfrm>
          <a:prstGeom prst="rect">
            <a:avLst/>
          </a:prstGeom>
        </p:spPr>
      </p:pic>
    </p:spTree>
    <p:extLst>
      <p:ext uri="{BB962C8B-B14F-4D97-AF65-F5344CB8AC3E}">
        <p14:creationId xmlns:p14="http://schemas.microsoft.com/office/powerpoint/2010/main" val="1723803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5FA18-4281-FA23-DDFC-41DF239D9744}"/>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cs typeface="Roboto" panose="02000000000000000000" pitchFamily="2" charset="0"/>
              </a:rPr>
              <a:t>Project IMPACT compared to non-specialized family preservation</a:t>
            </a:r>
          </a:p>
        </p:txBody>
      </p:sp>
      <p:pic>
        <p:nvPicPr>
          <p:cNvPr id="10" name="Content Placeholder 9" descr="A table of numbers with black text&#10;&#10;Description automatically generated">
            <a:extLst>
              <a:ext uri="{FF2B5EF4-FFF2-40B4-BE49-F238E27FC236}">
                <a16:creationId xmlns:a16="http://schemas.microsoft.com/office/drawing/2014/main" id="{3D0E60DB-3485-AE91-831A-650D1DB27C4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61279" y="2615316"/>
            <a:ext cx="5623319" cy="3082834"/>
          </a:xfrm>
        </p:spPr>
      </p:pic>
      <p:pic>
        <p:nvPicPr>
          <p:cNvPr id="12" name="Content Placeholder 11" descr="A graph of the age of younger child&#10;&#10;Description automatically generated">
            <a:extLst>
              <a:ext uri="{FF2B5EF4-FFF2-40B4-BE49-F238E27FC236}">
                <a16:creationId xmlns:a16="http://schemas.microsoft.com/office/drawing/2014/main" id="{CC06C174-8ED3-4524-BABA-4651D222584F}"/>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884598" y="2468880"/>
            <a:ext cx="5519276" cy="3311565"/>
          </a:xfrm>
        </p:spPr>
      </p:pic>
      <p:sp>
        <p:nvSpPr>
          <p:cNvPr id="3" name="Google Shape;140;p26">
            <a:extLst>
              <a:ext uri="{FF2B5EF4-FFF2-40B4-BE49-F238E27FC236}">
                <a16:creationId xmlns:a16="http://schemas.microsoft.com/office/drawing/2014/main" id="{225AD9DE-B736-2827-167F-4B9AC42404FE}"/>
              </a:ext>
            </a:extLst>
          </p:cNvPr>
          <p:cNvSpPr/>
          <p:nvPr/>
        </p:nvSpPr>
        <p:spPr>
          <a:xfrm>
            <a:off x="0" y="6185647"/>
            <a:ext cx="12192000" cy="672353"/>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4" name="TextBox 3">
            <a:extLst>
              <a:ext uri="{FF2B5EF4-FFF2-40B4-BE49-F238E27FC236}">
                <a16:creationId xmlns:a16="http://schemas.microsoft.com/office/drawing/2014/main" id="{A659DFD5-3864-0983-EFA4-FCD3C34E6F0D}"/>
              </a:ext>
            </a:extLst>
          </p:cNvPr>
          <p:cNvSpPr txBox="1"/>
          <p:nvPr/>
        </p:nvSpPr>
        <p:spPr>
          <a:xfrm>
            <a:off x="128157" y="6363040"/>
            <a:ext cx="4334841" cy="307777"/>
          </a:xfrm>
          <a:prstGeom prst="rect">
            <a:avLst/>
          </a:prstGeom>
          <a:noFill/>
        </p:spPr>
        <p:txBody>
          <a:bodyPr wrap="none" rtlCol="0">
            <a:spAutoFit/>
          </a:bodyPr>
          <a:lstStyle/>
          <a:p>
            <a:r>
              <a:rPr lang="en-US" sz="1400" b="1" dirty="0">
                <a:solidFill>
                  <a:schemeClr val="bg1"/>
                </a:solidFill>
                <a:latin typeface="Roboto" panose="02000000000000000000" pitchFamily="2" charset="0"/>
                <a:ea typeface="Roboto" panose="02000000000000000000" pitchFamily="2" charset="0"/>
              </a:rPr>
              <a:t>COLLEGE  OF HUMANITIES AND SOCIAL SCIENCES</a:t>
            </a:r>
          </a:p>
        </p:txBody>
      </p:sp>
      <p:pic>
        <p:nvPicPr>
          <p:cNvPr id="5" name="Picture 4">
            <a:extLst>
              <a:ext uri="{FF2B5EF4-FFF2-40B4-BE49-F238E27FC236}">
                <a16:creationId xmlns:a16="http://schemas.microsoft.com/office/drawing/2014/main" id="{775801F8-0465-A316-FAB3-B57F80AB60E1}"/>
              </a:ext>
            </a:extLst>
          </p:cNvPr>
          <p:cNvPicPr>
            <a:picLocks noChangeAspect="1"/>
          </p:cNvPicPr>
          <p:nvPr/>
        </p:nvPicPr>
        <p:blipFill>
          <a:blip r:embed="rId5"/>
          <a:stretch>
            <a:fillRect/>
          </a:stretch>
        </p:blipFill>
        <p:spPr>
          <a:xfrm>
            <a:off x="9402184" y="6269093"/>
            <a:ext cx="2576549" cy="517795"/>
          </a:xfrm>
          <a:prstGeom prst="rect">
            <a:avLst/>
          </a:prstGeom>
        </p:spPr>
      </p:pic>
    </p:spTree>
    <p:extLst>
      <p:ext uri="{BB962C8B-B14F-4D97-AF65-F5344CB8AC3E}">
        <p14:creationId xmlns:p14="http://schemas.microsoft.com/office/powerpoint/2010/main" val="2423292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5FA18-4281-FA23-DDFC-41DF239D9744}"/>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cs typeface="Roboto" panose="02000000000000000000" pitchFamily="2" charset="0"/>
              </a:rPr>
              <a:t>Project IMPACT compared to no family preservation</a:t>
            </a:r>
          </a:p>
        </p:txBody>
      </p:sp>
      <p:pic>
        <p:nvPicPr>
          <p:cNvPr id="16" name="Content Placeholder 15" descr="A table with numbers and symbols&#10;&#10;Description automatically generated">
            <a:extLst>
              <a:ext uri="{FF2B5EF4-FFF2-40B4-BE49-F238E27FC236}">
                <a16:creationId xmlns:a16="http://schemas.microsoft.com/office/drawing/2014/main" id="{173F0AC5-FC0B-3C28-54FD-DC00FD74C08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3824" y="2650412"/>
            <a:ext cx="5640714" cy="2827425"/>
          </a:xfrm>
        </p:spPr>
      </p:pic>
      <p:pic>
        <p:nvPicPr>
          <p:cNvPr id="20" name="Content Placeholder 19" descr="A graph of the age of younger children&#10;&#10;Description automatically generated">
            <a:extLst>
              <a:ext uri="{FF2B5EF4-FFF2-40B4-BE49-F238E27FC236}">
                <a16:creationId xmlns:a16="http://schemas.microsoft.com/office/drawing/2014/main" id="{7C3F8C91-EE9D-EFBA-39E6-9E761E5E2E7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824538" y="2432844"/>
            <a:ext cx="5437604" cy="3262562"/>
          </a:xfrm>
        </p:spPr>
      </p:pic>
      <p:sp>
        <p:nvSpPr>
          <p:cNvPr id="3" name="Google Shape;140;p26">
            <a:extLst>
              <a:ext uri="{FF2B5EF4-FFF2-40B4-BE49-F238E27FC236}">
                <a16:creationId xmlns:a16="http://schemas.microsoft.com/office/drawing/2014/main" id="{9C1FAF88-5150-47DD-AC15-FC21638A3AD0}"/>
              </a:ext>
            </a:extLst>
          </p:cNvPr>
          <p:cNvSpPr/>
          <p:nvPr/>
        </p:nvSpPr>
        <p:spPr>
          <a:xfrm>
            <a:off x="0" y="6185647"/>
            <a:ext cx="12192000" cy="672353"/>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4" name="TextBox 3">
            <a:extLst>
              <a:ext uri="{FF2B5EF4-FFF2-40B4-BE49-F238E27FC236}">
                <a16:creationId xmlns:a16="http://schemas.microsoft.com/office/drawing/2014/main" id="{7EEC741C-6F82-D07E-215D-F2EDF06C4C8E}"/>
              </a:ext>
            </a:extLst>
          </p:cNvPr>
          <p:cNvSpPr txBox="1"/>
          <p:nvPr/>
        </p:nvSpPr>
        <p:spPr>
          <a:xfrm>
            <a:off x="128157" y="6363040"/>
            <a:ext cx="4334841" cy="307777"/>
          </a:xfrm>
          <a:prstGeom prst="rect">
            <a:avLst/>
          </a:prstGeom>
          <a:noFill/>
        </p:spPr>
        <p:txBody>
          <a:bodyPr wrap="none" rtlCol="0">
            <a:spAutoFit/>
          </a:bodyPr>
          <a:lstStyle/>
          <a:p>
            <a:r>
              <a:rPr lang="en-US" sz="1400" b="1" dirty="0">
                <a:solidFill>
                  <a:schemeClr val="bg1"/>
                </a:solidFill>
                <a:latin typeface="Roboto" panose="02000000000000000000" pitchFamily="2" charset="0"/>
                <a:ea typeface="Roboto" panose="02000000000000000000" pitchFamily="2" charset="0"/>
              </a:rPr>
              <a:t>COLLEGE  OF HUMANITIES AND SOCIAL SCIENCES</a:t>
            </a:r>
          </a:p>
        </p:txBody>
      </p:sp>
      <p:pic>
        <p:nvPicPr>
          <p:cNvPr id="5" name="Picture 4">
            <a:extLst>
              <a:ext uri="{FF2B5EF4-FFF2-40B4-BE49-F238E27FC236}">
                <a16:creationId xmlns:a16="http://schemas.microsoft.com/office/drawing/2014/main" id="{F39F14CA-01A9-392F-ED12-FA25B7BCB264}"/>
              </a:ext>
            </a:extLst>
          </p:cNvPr>
          <p:cNvPicPr>
            <a:picLocks noChangeAspect="1"/>
          </p:cNvPicPr>
          <p:nvPr/>
        </p:nvPicPr>
        <p:blipFill>
          <a:blip r:embed="rId5"/>
          <a:stretch>
            <a:fillRect/>
          </a:stretch>
        </p:blipFill>
        <p:spPr>
          <a:xfrm>
            <a:off x="9402184" y="6269093"/>
            <a:ext cx="2576549" cy="517795"/>
          </a:xfrm>
          <a:prstGeom prst="rect">
            <a:avLst/>
          </a:prstGeom>
        </p:spPr>
      </p:pic>
    </p:spTree>
    <p:extLst>
      <p:ext uri="{BB962C8B-B14F-4D97-AF65-F5344CB8AC3E}">
        <p14:creationId xmlns:p14="http://schemas.microsoft.com/office/powerpoint/2010/main" val="2477304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D2D44-047A-AA9B-2DF8-ABE12FE56D13}"/>
              </a:ext>
            </a:extLst>
          </p:cNvPr>
          <p:cNvSpPr>
            <a:spLocks noGrp="1"/>
          </p:cNvSpPr>
          <p:nvPr>
            <p:ph type="title"/>
          </p:nvPr>
        </p:nvSpPr>
        <p:spPr>
          <a:xfrm>
            <a:off x="538397" y="196754"/>
            <a:ext cx="10515600" cy="1325563"/>
          </a:xfrm>
        </p:spPr>
        <p:txBody>
          <a:bodyPr/>
          <a:lstStyle/>
          <a:p>
            <a:r>
              <a:rPr lang="en-US" b="1" dirty="0">
                <a:latin typeface="Roboto" panose="02000000000000000000" pitchFamily="2" charset="0"/>
                <a:ea typeface="Roboto" panose="02000000000000000000" pitchFamily="2" charset="0"/>
                <a:cs typeface="Roboto" panose="02000000000000000000" pitchFamily="2" charset="0"/>
              </a:rPr>
              <a:t>Discussion</a:t>
            </a:r>
          </a:p>
        </p:txBody>
      </p:sp>
      <p:sp>
        <p:nvSpPr>
          <p:cNvPr id="3" name="Content Placeholder 2">
            <a:extLst>
              <a:ext uri="{FF2B5EF4-FFF2-40B4-BE49-F238E27FC236}">
                <a16:creationId xmlns:a16="http://schemas.microsoft.com/office/drawing/2014/main" id="{2793C2BA-F72B-BFE5-11D0-D03550F9926F}"/>
              </a:ext>
            </a:extLst>
          </p:cNvPr>
          <p:cNvSpPr>
            <a:spLocks noGrp="1"/>
          </p:cNvSpPr>
          <p:nvPr>
            <p:ph idx="1"/>
          </p:nvPr>
        </p:nvSpPr>
        <p:spPr>
          <a:xfrm>
            <a:off x="538397" y="1495841"/>
            <a:ext cx="11108960" cy="4502623"/>
          </a:xfrm>
        </p:spPr>
        <p:txBody>
          <a:bodyPr anchor="ctr">
            <a:normAutofit lnSpcReduction="10000"/>
          </a:bodyPr>
          <a:lstStyle/>
          <a:p>
            <a:r>
              <a:rPr lang="en-US" sz="3200" dirty="0">
                <a:latin typeface="Roboto" panose="02000000000000000000" pitchFamily="2" charset="0"/>
                <a:ea typeface="Roboto" panose="02000000000000000000" pitchFamily="2" charset="0"/>
                <a:cs typeface="Roboto" panose="02000000000000000000" pitchFamily="2" charset="0"/>
              </a:rPr>
              <a:t>Project IMPACT is similar to other interventions developed for parents with intellectual disability</a:t>
            </a:r>
          </a:p>
          <a:p>
            <a:r>
              <a:rPr lang="en-US" sz="3200" dirty="0">
                <a:latin typeface="Roboto" panose="02000000000000000000" pitchFamily="2" charset="0"/>
                <a:ea typeface="Roboto" panose="02000000000000000000" pitchFamily="2" charset="0"/>
                <a:cs typeface="Roboto" panose="02000000000000000000" pitchFamily="2" charset="0"/>
              </a:rPr>
              <a:t>Parents can not only learn parenting skills, but they can keep their children home safely when they have previously had CW involvement</a:t>
            </a:r>
          </a:p>
          <a:p>
            <a:r>
              <a:rPr lang="en-US" sz="3200" dirty="0">
                <a:latin typeface="Roboto" panose="02000000000000000000" pitchFamily="2" charset="0"/>
                <a:ea typeface="Roboto" panose="02000000000000000000" pitchFamily="2" charset="0"/>
                <a:cs typeface="Roboto" panose="02000000000000000000" pitchFamily="2" charset="0"/>
              </a:rPr>
              <a:t>Treated families who completed IMPACT had better rates of preventing out-of-home placement than all families receiving FPS one-year post-termination</a:t>
            </a:r>
          </a:p>
          <a:p>
            <a:r>
              <a:rPr lang="en-US" sz="3200" dirty="0">
                <a:latin typeface="Roboto" panose="02000000000000000000" pitchFamily="2" charset="0"/>
                <a:ea typeface="Roboto" panose="02000000000000000000" pitchFamily="2" charset="0"/>
                <a:cs typeface="Roboto" panose="02000000000000000000" pitchFamily="2" charset="0"/>
              </a:rPr>
              <a:t>Replication interest has been a challenge: ”it’s too expensive!”</a:t>
            </a:r>
          </a:p>
        </p:txBody>
      </p:sp>
      <p:sp>
        <p:nvSpPr>
          <p:cNvPr id="4" name="Google Shape;140;p26">
            <a:extLst>
              <a:ext uri="{FF2B5EF4-FFF2-40B4-BE49-F238E27FC236}">
                <a16:creationId xmlns:a16="http://schemas.microsoft.com/office/drawing/2014/main" id="{2049D18C-7829-DC57-0AF9-1563A0DB3385}"/>
              </a:ext>
            </a:extLst>
          </p:cNvPr>
          <p:cNvSpPr/>
          <p:nvPr/>
        </p:nvSpPr>
        <p:spPr>
          <a:xfrm>
            <a:off x="0" y="6185647"/>
            <a:ext cx="12192000" cy="672353"/>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CA9C42F3-188E-B93A-64AB-FC963CD55334}"/>
              </a:ext>
            </a:extLst>
          </p:cNvPr>
          <p:cNvSpPr txBox="1"/>
          <p:nvPr/>
        </p:nvSpPr>
        <p:spPr>
          <a:xfrm>
            <a:off x="128157" y="6363040"/>
            <a:ext cx="4334841" cy="307777"/>
          </a:xfrm>
          <a:prstGeom prst="rect">
            <a:avLst/>
          </a:prstGeom>
          <a:noFill/>
        </p:spPr>
        <p:txBody>
          <a:bodyPr wrap="none" rtlCol="0">
            <a:spAutoFit/>
          </a:bodyPr>
          <a:lstStyle/>
          <a:p>
            <a:r>
              <a:rPr lang="en-US" sz="1400" b="1" dirty="0">
                <a:solidFill>
                  <a:schemeClr val="bg1"/>
                </a:solidFill>
                <a:latin typeface="Roboto" panose="02000000000000000000" pitchFamily="2" charset="0"/>
                <a:ea typeface="Roboto" panose="02000000000000000000" pitchFamily="2" charset="0"/>
              </a:rPr>
              <a:t>COLLEGE  OF HUMANITIES AND SOCIAL SCIENCES</a:t>
            </a:r>
          </a:p>
        </p:txBody>
      </p:sp>
      <p:pic>
        <p:nvPicPr>
          <p:cNvPr id="6" name="Picture 5">
            <a:extLst>
              <a:ext uri="{FF2B5EF4-FFF2-40B4-BE49-F238E27FC236}">
                <a16:creationId xmlns:a16="http://schemas.microsoft.com/office/drawing/2014/main" id="{93A6E4B1-BF84-F003-8426-B488383619C1}"/>
              </a:ext>
            </a:extLst>
          </p:cNvPr>
          <p:cNvPicPr>
            <a:picLocks noChangeAspect="1"/>
          </p:cNvPicPr>
          <p:nvPr/>
        </p:nvPicPr>
        <p:blipFill>
          <a:blip r:embed="rId3"/>
          <a:stretch>
            <a:fillRect/>
          </a:stretch>
        </p:blipFill>
        <p:spPr>
          <a:xfrm>
            <a:off x="9402184" y="6269093"/>
            <a:ext cx="2576549" cy="517795"/>
          </a:xfrm>
          <a:prstGeom prst="rect">
            <a:avLst/>
          </a:prstGeom>
        </p:spPr>
      </p:pic>
    </p:spTree>
    <p:extLst>
      <p:ext uri="{BB962C8B-B14F-4D97-AF65-F5344CB8AC3E}">
        <p14:creationId xmlns:p14="http://schemas.microsoft.com/office/powerpoint/2010/main" val="144810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8427D-5DA4-2759-A700-43F3219B4B85}"/>
              </a:ext>
            </a:extLst>
          </p:cNvPr>
          <p:cNvSpPr>
            <a:spLocks noGrp="1"/>
          </p:cNvSpPr>
          <p:nvPr>
            <p:ph type="title"/>
          </p:nvPr>
        </p:nvSpPr>
        <p:spPr>
          <a:xfrm>
            <a:off x="481013" y="3752849"/>
            <a:ext cx="3290887" cy="2452687"/>
          </a:xfrm>
        </p:spPr>
        <p:txBody>
          <a:bodyPr anchor="ctr">
            <a:normAutofit/>
          </a:bodyPr>
          <a:lstStyle/>
          <a:p>
            <a:r>
              <a:rPr lang="en-US" sz="3600" dirty="0">
                <a:latin typeface="Roboto" panose="02000000000000000000" pitchFamily="2" charset="0"/>
                <a:ea typeface="Roboto" panose="02000000000000000000" pitchFamily="2" charset="0"/>
                <a:cs typeface="Roboto" panose="02000000000000000000" pitchFamily="2" charset="0"/>
              </a:rPr>
              <a:t>Largest Study Weaknesses</a:t>
            </a:r>
          </a:p>
        </p:txBody>
      </p:sp>
      <p:pic>
        <p:nvPicPr>
          <p:cNvPr id="8" name="Picture 7" descr="A person looking at a tablet&#10;&#10;Description automatically generated">
            <a:extLst>
              <a:ext uri="{FF2B5EF4-FFF2-40B4-BE49-F238E27FC236}">
                <a16:creationId xmlns:a16="http://schemas.microsoft.com/office/drawing/2014/main" id="{0AB1415E-15BE-0853-4611-5B58B802A7E1}"/>
              </a:ext>
            </a:extLst>
          </p:cNvPr>
          <p:cNvPicPr>
            <a:picLocks noChangeAspect="1"/>
          </p:cNvPicPr>
          <p:nvPr/>
        </p:nvPicPr>
        <p:blipFill>
          <a:blip r:embed="rId3"/>
          <a:srcRect t="3854" b="38450"/>
          <a:stretch/>
        </p:blipFill>
        <p:spPr>
          <a:xfrm>
            <a:off x="20" y="10"/>
            <a:ext cx="12191980" cy="368172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Content Placeholder 4">
            <a:extLst>
              <a:ext uri="{FF2B5EF4-FFF2-40B4-BE49-F238E27FC236}">
                <a16:creationId xmlns:a16="http://schemas.microsoft.com/office/drawing/2014/main" id="{A30A2A52-91E5-668D-5AD6-9B3ADE28ECAB}"/>
              </a:ext>
            </a:extLst>
          </p:cNvPr>
          <p:cNvSpPr>
            <a:spLocks noGrp="1"/>
          </p:cNvSpPr>
          <p:nvPr>
            <p:ph idx="1"/>
          </p:nvPr>
        </p:nvSpPr>
        <p:spPr>
          <a:xfrm>
            <a:off x="4223982" y="3752850"/>
            <a:ext cx="7485413" cy="2452687"/>
          </a:xfrm>
        </p:spPr>
        <p:txBody>
          <a:bodyPr anchor="ctr">
            <a:normAutofit/>
          </a:bodyPr>
          <a:lstStyle/>
          <a:p>
            <a:r>
              <a:rPr lang="en-US" sz="2400" dirty="0">
                <a:latin typeface="Roboto" panose="02000000000000000000" pitchFamily="2" charset="0"/>
                <a:ea typeface="Roboto" panose="02000000000000000000" pitchFamily="2" charset="0"/>
                <a:cs typeface="Roboto" panose="02000000000000000000" pitchFamily="2" charset="0"/>
              </a:rPr>
              <a:t>Comparing administrative data is not the same as clinical data</a:t>
            </a:r>
          </a:p>
          <a:p>
            <a:r>
              <a:rPr lang="en-US" sz="2400" dirty="0">
                <a:latin typeface="Roboto" panose="02000000000000000000" pitchFamily="2" charset="0"/>
                <a:ea typeface="Roboto" panose="02000000000000000000" pitchFamily="2" charset="0"/>
                <a:cs typeface="Roboto" panose="02000000000000000000" pitchFamily="2" charset="0"/>
              </a:rPr>
              <a:t>Do not know the intensity or duration of services for families not enrolled in Project IMPACT</a:t>
            </a:r>
          </a:p>
        </p:txBody>
      </p:sp>
      <p:sp>
        <p:nvSpPr>
          <p:cNvPr id="9" name="Google Shape;140;p26">
            <a:extLst>
              <a:ext uri="{FF2B5EF4-FFF2-40B4-BE49-F238E27FC236}">
                <a16:creationId xmlns:a16="http://schemas.microsoft.com/office/drawing/2014/main" id="{4FC87420-A9FA-D9FF-1734-A63D27DE879C}"/>
              </a:ext>
            </a:extLst>
          </p:cNvPr>
          <p:cNvSpPr/>
          <p:nvPr/>
        </p:nvSpPr>
        <p:spPr>
          <a:xfrm>
            <a:off x="0" y="6185647"/>
            <a:ext cx="12192000" cy="672353"/>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0" name="TextBox 9">
            <a:extLst>
              <a:ext uri="{FF2B5EF4-FFF2-40B4-BE49-F238E27FC236}">
                <a16:creationId xmlns:a16="http://schemas.microsoft.com/office/drawing/2014/main" id="{F55702C4-06E2-3263-0F78-85093CC36495}"/>
              </a:ext>
            </a:extLst>
          </p:cNvPr>
          <p:cNvSpPr txBox="1"/>
          <p:nvPr/>
        </p:nvSpPr>
        <p:spPr>
          <a:xfrm>
            <a:off x="128157" y="6363040"/>
            <a:ext cx="4334841" cy="307777"/>
          </a:xfrm>
          <a:prstGeom prst="rect">
            <a:avLst/>
          </a:prstGeom>
          <a:noFill/>
        </p:spPr>
        <p:txBody>
          <a:bodyPr wrap="none" rtlCol="0">
            <a:spAutoFit/>
          </a:bodyPr>
          <a:lstStyle/>
          <a:p>
            <a:r>
              <a:rPr lang="en-US" sz="1400" b="1" dirty="0">
                <a:solidFill>
                  <a:schemeClr val="bg1"/>
                </a:solidFill>
                <a:latin typeface="Roboto" panose="02000000000000000000" pitchFamily="2" charset="0"/>
                <a:ea typeface="Roboto" panose="02000000000000000000" pitchFamily="2" charset="0"/>
              </a:rPr>
              <a:t>COLLEGE  OF HUMANITIES AND SOCIAL SCIENCES</a:t>
            </a:r>
          </a:p>
        </p:txBody>
      </p:sp>
      <p:pic>
        <p:nvPicPr>
          <p:cNvPr id="11" name="Picture 10">
            <a:extLst>
              <a:ext uri="{FF2B5EF4-FFF2-40B4-BE49-F238E27FC236}">
                <a16:creationId xmlns:a16="http://schemas.microsoft.com/office/drawing/2014/main" id="{DA5D4A18-54C4-69A8-6592-7DE92CAB8B0E}"/>
              </a:ext>
            </a:extLst>
          </p:cNvPr>
          <p:cNvPicPr>
            <a:picLocks noChangeAspect="1"/>
          </p:cNvPicPr>
          <p:nvPr/>
        </p:nvPicPr>
        <p:blipFill>
          <a:blip r:embed="rId4"/>
          <a:stretch>
            <a:fillRect/>
          </a:stretch>
        </p:blipFill>
        <p:spPr>
          <a:xfrm>
            <a:off x="9402184" y="6269093"/>
            <a:ext cx="2576549" cy="517795"/>
          </a:xfrm>
          <a:prstGeom prst="rect">
            <a:avLst/>
          </a:prstGeom>
        </p:spPr>
      </p:pic>
    </p:spTree>
    <p:extLst>
      <p:ext uri="{BB962C8B-B14F-4D97-AF65-F5344CB8AC3E}">
        <p14:creationId xmlns:p14="http://schemas.microsoft.com/office/powerpoint/2010/main" val="3168581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E764202-AA7D-DA49-8F77-37C099E50AAD}"/>
              </a:ext>
            </a:extLst>
          </p:cNvPr>
          <p:cNvSpPr/>
          <p:nvPr/>
        </p:nvSpPr>
        <p:spPr>
          <a:xfrm>
            <a:off x="0" y="0"/>
            <a:ext cx="12192001" cy="68960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D670BAE-D890-934C-82A9-155E15391E6E}"/>
              </a:ext>
            </a:extLst>
          </p:cNvPr>
          <p:cNvSpPr txBox="1"/>
          <p:nvPr/>
        </p:nvSpPr>
        <p:spPr>
          <a:xfrm>
            <a:off x="8169249" y="3065297"/>
            <a:ext cx="6662057" cy="923330"/>
          </a:xfrm>
          <a:prstGeom prst="rect">
            <a:avLst/>
          </a:prstGeom>
          <a:noFill/>
        </p:spPr>
        <p:txBody>
          <a:bodyPr wrap="square" rtlCol="0">
            <a:spAutoFit/>
          </a:bodyPr>
          <a:lstStyle/>
          <a:p>
            <a:r>
              <a:rPr lang="en-US" sz="5400" b="1" dirty="0">
                <a:solidFill>
                  <a:schemeClr val="bg1"/>
                </a:solidFill>
                <a:latin typeface="Roboto" panose="02000000000000000000" pitchFamily="2" charset="0"/>
                <a:ea typeface="Roboto" panose="02000000000000000000" pitchFamily="2" charset="0"/>
              </a:rPr>
              <a:t>Questions?</a:t>
            </a:r>
          </a:p>
        </p:txBody>
      </p:sp>
      <p:sp>
        <p:nvSpPr>
          <p:cNvPr id="15" name="TextBox 14">
            <a:extLst>
              <a:ext uri="{FF2B5EF4-FFF2-40B4-BE49-F238E27FC236}">
                <a16:creationId xmlns:a16="http://schemas.microsoft.com/office/drawing/2014/main" id="{17FB9CFA-FCB8-974D-96A3-1A24F83783CC}"/>
              </a:ext>
            </a:extLst>
          </p:cNvPr>
          <p:cNvSpPr txBox="1"/>
          <p:nvPr/>
        </p:nvSpPr>
        <p:spPr>
          <a:xfrm>
            <a:off x="128157" y="6449104"/>
            <a:ext cx="2922595" cy="276999"/>
          </a:xfrm>
          <a:prstGeom prst="rect">
            <a:avLst/>
          </a:prstGeom>
          <a:no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COLLEGE OR SCHOOL IDENTIFICATION</a:t>
            </a:r>
          </a:p>
        </p:txBody>
      </p:sp>
      <p:sp>
        <p:nvSpPr>
          <p:cNvPr id="4" name="TextBox 3">
            <a:extLst>
              <a:ext uri="{FF2B5EF4-FFF2-40B4-BE49-F238E27FC236}">
                <a16:creationId xmlns:a16="http://schemas.microsoft.com/office/drawing/2014/main" id="{3FE4FBC0-D612-B2D0-1947-7C779C5EBC2B}"/>
              </a:ext>
            </a:extLst>
          </p:cNvPr>
          <p:cNvSpPr txBox="1"/>
          <p:nvPr/>
        </p:nvSpPr>
        <p:spPr>
          <a:xfrm>
            <a:off x="280557" y="6515440"/>
            <a:ext cx="4334841" cy="307777"/>
          </a:xfrm>
          <a:prstGeom prst="rect">
            <a:avLst/>
          </a:prstGeom>
          <a:noFill/>
        </p:spPr>
        <p:txBody>
          <a:bodyPr wrap="none" rtlCol="0">
            <a:spAutoFit/>
          </a:bodyPr>
          <a:lstStyle/>
          <a:p>
            <a:r>
              <a:rPr lang="en-US" sz="1400" b="1" dirty="0">
                <a:solidFill>
                  <a:schemeClr val="bg1"/>
                </a:solidFill>
                <a:latin typeface="Roboto" panose="02000000000000000000" pitchFamily="2" charset="0"/>
                <a:ea typeface="Roboto" panose="02000000000000000000" pitchFamily="2" charset="0"/>
              </a:rPr>
              <a:t>COLLEGE  OF HUMANITIES AND SOCIAL SCIENCES</a:t>
            </a:r>
          </a:p>
        </p:txBody>
      </p:sp>
      <p:sp>
        <p:nvSpPr>
          <p:cNvPr id="6" name="Google Shape;140;p26">
            <a:extLst>
              <a:ext uri="{FF2B5EF4-FFF2-40B4-BE49-F238E27FC236}">
                <a16:creationId xmlns:a16="http://schemas.microsoft.com/office/drawing/2014/main" id="{9DF39A99-AC15-917E-E3AA-9F5711A2ACD5}"/>
              </a:ext>
            </a:extLst>
          </p:cNvPr>
          <p:cNvSpPr/>
          <p:nvPr/>
        </p:nvSpPr>
        <p:spPr>
          <a:xfrm>
            <a:off x="-1" y="6223720"/>
            <a:ext cx="12192000" cy="672353"/>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A62F1FFE-0944-197A-F619-D20CF51DDBA9}"/>
              </a:ext>
            </a:extLst>
          </p:cNvPr>
          <p:cNvSpPr txBox="1"/>
          <p:nvPr/>
        </p:nvSpPr>
        <p:spPr>
          <a:xfrm>
            <a:off x="128157" y="6363040"/>
            <a:ext cx="4334841" cy="307777"/>
          </a:xfrm>
          <a:prstGeom prst="rect">
            <a:avLst/>
          </a:prstGeom>
          <a:noFill/>
        </p:spPr>
        <p:txBody>
          <a:bodyPr wrap="none" rtlCol="0">
            <a:spAutoFit/>
          </a:bodyPr>
          <a:lstStyle/>
          <a:p>
            <a:r>
              <a:rPr lang="en-US" sz="1400" b="1" dirty="0">
                <a:solidFill>
                  <a:schemeClr val="bg1"/>
                </a:solidFill>
                <a:latin typeface="Roboto" panose="02000000000000000000" pitchFamily="2" charset="0"/>
                <a:ea typeface="Roboto" panose="02000000000000000000" pitchFamily="2" charset="0"/>
              </a:rPr>
              <a:t>COLLEGE  OF HUMANITIES AND SOCIAL SCIENCES</a:t>
            </a:r>
          </a:p>
        </p:txBody>
      </p:sp>
      <p:pic>
        <p:nvPicPr>
          <p:cNvPr id="9" name="Picture 8">
            <a:extLst>
              <a:ext uri="{FF2B5EF4-FFF2-40B4-BE49-F238E27FC236}">
                <a16:creationId xmlns:a16="http://schemas.microsoft.com/office/drawing/2014/main" id="{905DF635-B5F3-7E37-1D0D-42ED51C60B61}"/>
              </a:ext>
            </a:extLst>
          </p:cNvPr>
          <p:cNvPicPr>
            <a:picLocks noChangeAspect="1"/>
          </p:cNvPicPr>
          <p:nvPr/>
        </p:nvPicPr>
        <p:blipFill>
          <a:blip r:embed="rId2"/>
          <a:stretch>
            <a:fillRect/>
          </a:stretch>
        </p:blipFill>
        <p:spPr>
          <a:xfrm>
            <a:off x="9402184" y="6269093"/>
            <a:ext cx="2576549" cy="517795"/>
          </a:xfrm>
          <a:prstGeom prst="rect">
            <a:avLst/>
          </a:prstGeom>
        </p:spPr>
      </p:pic>
      <p:sp>
        <p:nvSpPr>
          <p:cNvPr id="16" name="TextBox 15">
            <a:extLst>
              <a:ext uri="{FF2B5EF4-FFF2-40B4-BE49-F238E27FC236}">
                <a16:creationId xmlns:a16="http://schemas.microsoft.com/office/drawing/2014/main" id="{C692E07E-7A91-0D79-9200-0B752EC57F66}"/>
              </a:ext>
            </a:extLst>
          </p:cNvPr>
          <p:cNvSpPr txBox="1"/>
          <p:nvPr/>
        </p:nvSpPr>
        <p:spPr>
          <a:xfrm>
            <a:off x="858071" y="1874728"/>
            <a:ext cx="6329362" cy="3477875"/>
          </a:xfrm>
          <a:prstGeom prst="rect">
            <a:avLst/>
          </a:prstGeom>
          <a:noFill/>
        </p:spPr>
        <p:txBody>
          <a:bodyPr wrap="square" rtlCol="0">
            <a:spAutoFit/>
          </a:bodyPr>
          <a:lstStyle/>
          <a:p>
            <a:r>
              <a:rPr lang="en-US" sz="3200" b="1" dirty="0">
                <a:solidFill>
                  <a:schemeClr val="bg1"/>
                </a:solidFill>
                <a:latin typeface="Roboto" panose="02000000000000000000" pitchFamily="2" charset="0"/>
                <a:ea typeface="Roboto" panose="02000000000000000000" pitchFamily="2" charset="0"/>
                <a:cs typeface="Roboto" panose="02000000000000000000" pitchFamily="2" charset="0"/>
              </a:rPr>
              <a:t>Wendy Zeitlin</a:t>
            </a:r>
          </a:p>
          <a:p>
            <a:r>
              <a:rPr lang="en-US" sz="3200" b="1" dirty="0">
                <a:solidFill>
                  <a:schemeClr val="bg1"/>
                </a:solidFill>
                <a:latin typeface="Roboto" panose="02000000000000000000" pitchFamily="2" charset="0"/>
                <a:ea typeface="Roboto" panose="02000000000000000000" pitchFamily="2" charset="0"/>
                <a:cs typeface="Roboto" panose="02000000000000000000" pitchFamily="2" charset="0"/>
                <a:hlinkClick r:id="rId3"/>
              </a:rPr>
              <a:t>zeitlinw@Montclair.edu</a:t>
            </a:r>
            <a:endParaRPr lang="en-US" sz="3200" b="1" dirty="0">
              <a:solidFill>
                <a:schemeClr val="bg1"/>
              </a:solidFill>
              <a:latin typeface="Roboto" panose="02000000000000000000" pitchFamily="2" charset="0"/>
              <a:ea typeface="Roboto" panose="02000000000000000000" pitchFamily="2" charset="0"/>
              <a:cs typeface="Roboto" panose="02000000000000000000" pitchFamily="2" charset="0"/>
            </a:endParaRPr>
          </a:p>
          <a:p>
            <a:endParaRPr lang="en-US" sz="3200" b="1" dirty="0">
              <a:solidFill>
                <a:schemeClr val="bg1"/>
              </a:solidFill>
              <a:latin typeface="Roboto" panose="02000000000000000000" pitchFamily="2" charset="0"/>
              <a:ea typeface="Roboto" panose="02000000000000000000" pitchFamily="2" charset="0"/>
              <a:cs typeface="Roboto" panose="02000000000000000000" pitchFamily="2" charset="0"/>
            </a:endParaRPr>
          </a:p>
          <a:p>
            <a:endParaRPr lang="en-US" sz="3200" b="1"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3200" b="1" dirty="0">
                <a:solidFill>
                  <a:schemeClr val="bg1"/>
                </a:solidFill>
                <a:latin typeface="Roboto" panose="02000000000000000000" pitchFamily="2" charset="0"/>
                <a:ea typeface="Roboto" panose="02000000000000000000" pitchFamily="2" charset="0"/>
                <a:cs typeface="Roboto" panose="02000000000000000000" pitchFamily="2" charset="0"/>
              </a:rPr>
              <a:t>Trupti Rao</a:t>
            </a:r>
          </a:p>
          <a:p>
            <a:r>
              <a:rPr lang="en-US" sz="3200" b="1" dirty="0">
                <a:solidFill>
                  <a:schemeClr val="bg1"/>
                </a:solidFill>
                <a:latin typeface="Roboto" panose="02000000000000000000" pitchFamily="2" charset="0"/>
                <a:ea typeface="Roboto" panose="02000000000000000000" pitchFamily="2" charset="0"/>
                <a:cs typeface="Roboto" panose="02000000000000000000" pitchFamily="2" charset="0"/>
                <a:hlinkClick r:id="rId4"/>
              </a:rPr>
              <a:t>trao@wihd.org</a:t>
            </a:r>
            <a:endParaRPr lang="en-US" sz="3200" b="1" dirty="0">
              <a:solidFill>
                <a:schemeClr val="bg1"/>
              </a:solidFill>
              <a:latin typeface="Roboto" panose="02000000000000000000" pitchFamily="2" charset="0"/>
              <a:ea typeface="Roboto" panose="02000000000000000000" pitchFamily="2" charset="0"/>
              <a:cs typeface="Roboto" panose="02000000000000000000" pitchFamily="2" charset="0"/>
            </a:endParaRPr>
          </a:p>
          <a:p>
            <a:endParaRPr lang="en-US" sz="28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7" name="TextBox 16">
            <a:extLst>
              <a:ext uri="{FF2B5EF4-FFF2-40B4-BE49-F238E27FC236}">
                <a16:creationId xmlns:a16="http://schemas.microsoft.com/office/drawing/2014/main" id="{39C0C6BE-554E-EF68-03EA-9C8F391BE0DB}"/>
              </a:ext>
            </a:extLst>
          </p:cNvPr>
          <p:cNvSpPr txBox="1"/>
          <p:nvPr/>
        </p:nvSpPr>
        <p:spPr>
          <a:xfrm>
            <a:off x="128157" y="5633990"/>
            <a:ext cx="6348843" cy="646331"/>
          </a:xfrm>
          <a:prstGeom prst="rect">
            <a:avLst/>
          </a:prstGeom>
          <a:noFill/>
        </p:spPr>
        <p:txBody>
          <a:bodyPr wrap="square" rtlCol="0">
            <a:spAutoFit/>
          </a:bodyPr>
          <a:lstStyle/>
          <a:p>
            <a:r>
              <a:rPr lang="en-US" dirty="0">
                <a:solidFill>
                  <a:schemeClr val="bg1"/>
                </a:solidFill>
                <a:effectLst/>
                <a:latin typeface="Roboto" panose="02000000000000000000" pitchFamily="2" charset="0"/>
                <a:ea typeface="Roboto" panose="02000000000000000000" pitchFamily="2" charset="0"/>
                <a:cs typeface="Roboto" panose="02000000000000000000" pitchFamily="2" charset="0"/>
              </a:rPr>
              <a:t>NIH Award # R03HD110761 </a:t>
            </a:r>
            <a:endParaRPr lang="en-US" dirty="0">
              <a:solidFill>
                <a:schemeClr val="bg1"/>
              </a:solidFill>
              <a:latin typeface="Roboto" panose="02000000000000000000" pitchFamily="2" charset="0"/>
              <a:ea typeface="Roboto" panose="02000000000000000000" pitchFamily="2" charset="0"/>
              <a:cs typeface="Roboto" panose="02000000000000000000" pitchFamily="2" charset="0"/>
            </a:endParaRPr>
          </a:p>
          <a:p>
            <a:endParaRPr lang="en-US" dirty="0"/>
          </a:p>
        </p:txBody>
      </p:sp>
    </p:spTree>
    <p:extLst>
      <p:ext uri="{BB962C8B-B14F-4D97-AF65-F5344CB8AC3E}">
        <p14:creationId xmlns:p14="http://schemas.microsoft.com/office/powerpoint/2010/main" val="3223800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hite text on a black background&#10;&#10;Description automatically generated">
            <a:extLst>
              <a:ext uri="{FF2B5EF4-FFF2-40B4-BE49-F238E27FC236}">
                <a16:creationId xmlns:a16="http://schemas.microsoft.com/office/drawing/2014/main" id="{9337259E-ED4E-324C-A3D8-8BFBA95FE84E}"/>
              </a:ext>
            </a:extLst>
          </p:cNvPr>
          <p:cNvPicPr>
            <a:picLocks noChangeAspect="1"/>
          </p:cNvPicPr>
          <p:nvPr/>
        </p:nvPicPr>
        <p:blipFill>
          <a:blip r:embed="rId3"/>
          <a:stretch>
            <a:fillRect/>
          </a:stretch>
        </p:blipFill>
        <p:spPr>
          <a:xfrm>
            <a:off x="213267" y="6012248"/>
            <a:ext cx="890704" cy="498570"/>
          </a:xfrm>
          <a:prstGeom prst="rect">
            <a:avLst/>
          </a:prstGeom>
        </p:spPr>
      </p:pic>
      <p:sp>
        <p:nvSpPr>
          <p:cNvPr id="13" name="TextBox 12">
            <a:extLst>
              <a:ext uri="{FF2B5EF4-FFF2-40B4-BE49-F238E27FC236}">
                <a16:creationId xmlns:a16="http://schemas.microsoft.com/office/drawing/2014/main" id="{E27FCEC6-7F27-F84E-986C-F7BC00892D50}"/>
              </a:ext>
            </a:extLst>
          </p:cNvPr>
          <p:cNvSpPr txBox="1"/>
          <p:nvPr/>
        </p:nvSpPr>
        <p:spPr>
          <a:xfrm>
            <a:off x="350397" y="355297"/>
            <a:ext cx="6927327" cy="646331"/>
          </a:xfrm>
          <a:prstGeom prst="rect">
            <a:avLst/>
          </a:prstGeom>
          <a:noFill/>
        </p:spPr>
        <p:txBody>
          <a:bodyPr wrap="square" rtlCol="0">
            <a:spAutoFit/>
          </a:bodyPr>
          <a:lstStyle/>
          <a:p>
            <a:r>
              <a:rPr lang="en-US" sz="3600" b="1" kern="700" dirty="0">
                <a:latin typeface="Roboto" panose="02000000000000000000" pitchFamily="2" charset="0"/>
                <a:ea typeface="Roboto" panose="02000000000000000000" pitchFamily="2" charset="0"/>
              </a:rPr>
              <a:t>Agenda</a:t>
            </a:r>
          </a:p>
        </p:txBody>
      </p:sp>
      <p:sp>
        <p:nvSpPr>
          <p:cNvPr id="7" name="Google Shape;140;p26">
            <a:extLst>
              <a:ext uri="{FF2B5EF4-FFF2-40B4-BE49-F238E27FC236}">
                <a16:creationId xmlns:a16="http://schemas.microsoft.com/office/drawing/2014/main" id="{FE5FFB29-D775-C14F-8A08-57C8B706D532}"/>
              </a:ext>
            </a:extLst>
          </p:cNvPr>
          <p:cNvSpPr/>
          <p:nvPr/>
        </p:nvSpPr>
        <p:spPr>
          <a:xfrm>
            <a:off x="0" y="6185647"/>
            <a:ext cx="12192000" cy="672353"/>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2ED69BBF-EDBD-A54D-9BBB-600305FE4E1A}"/>
              </a:ext>
            </a:extLst>
          </p:cNvPr>
          <p:cNvSpPr txBox="1"/>
          <p:nvPr/>
        </p:nvSpPr>
        <p:spPr>
          <a:xfrm>
            <a:off x="128157" y="6363040"/>
            <a:ext cx="4334841" cy="307777"/>
          </a:xfrm>
          <a:prstGeom prst="rect">
            <a:avLst/>
          </a:prstGeom>
          <a:noFill/>
        </p:spPr>
        <p:txBody>
          <a:bodyPr wrap="none" rtlCol="0">
            <a:spAutoFit/>
          </a:bodyPr>
          <a:lstStyle/>
          <a:p>
            <a:r>
              <a:rPr lang="en-US" sz="1400" b="1" dirty="0">
                <a:solidFill>
                  <a:schemeClr val="bg1"/>
                </a:solidFill>
                <a:latin typeface="Roboto" panose="02000000000000000000" pitchFamily="2" charset="0"/>
                <a:ea typeface="Roboto" panose="02000000000000000000" pitchFamily="2" charset="0"/>
              </a:rPr>
              <a:t>COLLEGE  OF HUMANITIES AND SOCIAL SCIENCES</a:t>
            </a:r>
          </a:p>
        </p:txBody>
      </p:sp>
      <p:pic>
        <p:nvPicPr>
          <p:cNvPr id="5" name="Picture 4" descr="A black and white logo&#10;&#10;Description automatically generated">
            <a:extLst>
              <a:ext uri="{FF2B5EF4-FFF2-40B4-BE49-F238E27FC236}">
                <a16:creationId xmlns:a16="http://schemas.microsoft.com/office/drawing/2014/main" id="{C1ABC237-2D11-69EC-480C-1B412AE9067F}"/>
              </a:ext>
            </a:extLst>
          </p:cNvPr>
          <p:cNvPicPr>
            <a:picLocks noChangeAspect="1"/>
          </p:cNvPicPr>
          <p:nvPr/>
        </p:nvPicPr>
        <p:blipFill>
          <a:blip r:embed="rId4"/>
          <a:stretch>
            <a:fillRect/>
          </a:stretch>
        </p:blipFill>
        <p:spPr>
          <a:xfrm>
            <a:off x="9402184" y="6269093"/>
            <a:ext cx="2576549" cy="517795"/>
          </a:xfrm>
          <a:prstGeom prst="rect">
            <a:avLst/>
          </a:prstGeom>
        </p:spPr>
      </p:pic>
      <p:graphicFrame>
        <p:nvGraphicFramePr>
          <p:cNvPr id="16" name="TextBox 1">
            <a:extLst>
              <a:ext uri="{FF2B5EF4-FFF2-40B4-BE49-F238E27FC236}">
                <a16:creationId xmlns:a16="http://schemas.microsoft.com/office/drawing/2014/main" id="{CC5995AB-E8E9-9652-0324-052668890427}"/>
              </a:ext>
            </a:extLst>
          </p:cNvPr>
          <p:cNvGraphicFramePr/>
          <p:nvPr>
            <p:extLst>
              <p:ext uri="{D42A27DB-BD31-4B8C-83A1-F6EECF244321}">
                <p14:modId xmlns:p14="http://schemas.microsoft.com/office/powerpoint/2010/main" val="1579435859"/>
              </p:ext>
            </p:extLst>
          </p:nvPr>
        </p:nvGraphicFramePr>
        <p:xfrm>
          <a:off x="1485900" y="1357313"/>
          <a:ext cx="9172575" cy="46411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30521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0;p26">
            <a:extLst>
              <a:ext uri="{FF2B5EF4-FFF2-40B4-BE49-F238E27FC236}">
                <a16:creationId xmlns:a16="http://schemas.microsoft.com/office/drawing/2014/main" id="{3C2974DB-7897-5DD1-8CF8-C74FCCF14E19}"/>
              </a:ext>
            </a:extLst>
          </p:cNvPr>
          <p:cNvSpPr/>
          <p:nvPr/>
        </p:nvSpPr>
        <p:spPr>
          <a:xfrm>
            <a:off x="0" y="6185647"/>
            <a:ext cx="12192000" cy="672353"/>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C3D943E3-D3C5-C7BC-014D-DC8864FA0DAE}"/>
              </a:ext>
            </a:extLst>
          </p:cNvPr>
          <p:cNvSpPr txBox="1"/>
          <p:nvPr/>
        </p:nvSpPr>
        <p:spPr>
          <a:xfrm>
            <a:off x="128157" y="6363040"/>
            <a:ext cx="4334841" cy="307777"/>
          </a:xfrm>
          <a:prstGeom prst="rect">
            <a:avLst/>
          </a:prstGeom>
          <a:noFill/>
        </p:spPr>
        <p:txBody>
          <a:bodyPr wrap="none" rtlCol="0">
            <a:spAutoFit/>
          </a:bodyPr>
          <a:lstStyle/>
          <a:p>
            <a:r>
              <a:rPr lang="en-US" sz="1400" b="1" dirty="0">
                <a:solidFill>
                  <a:schemeClr val="bg1"/>
                </a:solidFill>
                <a:latin typeface="Roboto" panose="02000000000000000000" pitchFamily="2" charset="0"/>
                <a:ea typeface="Roboto" panose="02000000000000000000" pitchFamily="2" charset="0"/>
              </a:rPr>
              <a:t>COLLEGE  OF HUMANITIES AND SOCIAL SCIENCES</a:t>
            </a:r>
          </a:p>
        </p:txBody>
      </p:sp>
      <p:pic>
        <p:nvPicPr>
          <p:cNvPr id="4" name="Picture 3">
            <a:extLst>
              <a:ext uri="{FF2B5EF4-FFF2-40B4-BE49-F238E27FC236}">
                <a16:creationId xmlns:a16="http://schemas.microsoft.com/office/drawing/2014/main" id="{FEBC7F8F-C372-6937-FED1-9FFF5110643B}"/>
              </a:ext>
            </a:extLst>
          </p:cNvPr>
          <p:cNvPicPr>
            <a:picLocks noChangeAspect="1"/>
          </p:cNvPicPr>
          <p:nvPr/>
        </p:nvPicPr>
        <p:blipFill>
          <a:blip r:embed="rId3"/>
          <a:stretch>
            <a:fillRect/>
          </a:stretch>
        </p:blipFill>
        <p:spPr>
          <a:xfrm>
            <a:off x="9402184" y="6269093"/>
            <a:ext cx="2576549" cy="517795"/>
          </a:xfrm>
          <a:prstGeom prst="rect">
            <a:avLst/>
          </a:prstGeom>
        </p:spPr>
      </p:pic>
      <p:sp>
        <p:nvSpPr>
          <p:cNvPr id="5" name="Title 4">
            <a:extLst>
              <a:ext uri="{FF2B5EF4-FFF2-40B4-BE49-F238E27FC236}">
                <a16:creationId xmlns:a16="http://schemas.microsoft.com/office/drawing/2014/main" id="{18BBB62E-BFC9-7F3A-9CDC-B7CC40E509F2}"/>
              </a:ext>
            </a:extLst>
          </p:cNvPr>
          <p:cNvSpPr>
            <a:spLocks noGrp="1"/>
          </p:cNvSpPr>
          <p:nvPr>
            <p:ph type="title"/>
          </p:nvPr>
        </p:nvSpPr>
        <p:spPr>
          <a:xfrm>
            <a:off x="213267" y="31751"/>
            <a:ext cx="10515600" cy="782637"/>
          </a:xfrm>
        </p:spPr>
        <p:txBody>
          <a:bodyPr/>
          <a:lstStyle/>
          <a:p>
            <a:r>
              <a:rPr lang="en-US" dirty="0">
                <a:latin typeface="Roboto" panose="02000000000000000000" pitchFamily="2" charset="0"/>
                <a:ea typeface="Roboto" panose="02000000000000000000" pitchFamily="2" charset="0"/>
                <a:cs typeface="Roboto" panose="02000000000000000000" pitchFamily="2" charset="0"/>
              </a:rPr>
              <a:t>References</a:t>
            </a:r>
          </a:p>
        </p:txBody>
      </p:sp>
      <p:sp>
        <p:nvSpPr>
          <p:cNvPr id="6" name="Content Placeholder 5">
            <a:extLst>
              <a:ext uri="{FF2B5EF4-FFF2-40B4-BE49-F238E27FC236}">
                <a16:creationId xmlns:a16="http://schemas.microsoft.com/office/drawing/2014/main" id="{AB05FE5F-F2FB-95FB-88BC-08A89B8C6291}"/>
              </a:ext>
            </a:extLst>
          </p:cNvPr>
          <p:cNvSpPr>
            <a:spLocks noGrp="1"/>
          </p:cNvSpPr>
          <p:nvPr>
            <p:ph idx="1"/>
          </p:nvPr>
        </p:nvSpPr>
        <p:spPr>
          <a:xfrm>
            <a:off x="0" y="586091"/>
            <a:ext cx="12192000" cy="5856429"/>
          </a:xfrm>
        </p:spPr>
        <p:txBody>
          <a:bodyPr>
            <a:noAutofit/>
          </a:bodyPr>
          <a:lstStyle/>
          <a:p>
            <a:pPr marL="0" indent="-457200">
              <a:lnSpc>
                <a:spcPct val="120000"/>
              </a:lnSpc>
              <a:buNone/>
            </a:pPr>
            <a:r>
              <a:rPr lang="en-US" sz="1200" dirty="0" err="1">
                <a:effectLst/>
                <a:latin typeface="Arial" panose="020B0604020202020204" pitchFamily="34" charset="0"/>
                <a:ea typeface="Arial" panose="020B0604020202020204" pitchFamily="34" charset="0"/>
              </a:rPr>
              <a:t>A</a:t>
            </a:r>
            <a:r>
              <a:rPr lang="en-US" sz="1150" dirty="0" err="1">
                <a:effectLst/>
                <a:latin typeface="Arial" panose="020B0604020202020204" pitchFamily="34" charset="0"/>
                <a:ea typeface="Arial" panose="020B0604020202020204" pitchFamily="34" charset="0"/>
              </a:rPr>
              <a:t>ugsberger</a:t>
            </a:r>
            <a:r>
              <a:rPr lang="en-US" sz="1150" dirty="0">
                <a:effectLst/>
                <a:latin typeface="Arial" panose="020B0604020202020204" pitchFamily="34" charset="0"/>
                <a:ea typeface="Arial" panose="020B0604020202020204" pitchFamily="34" charset="0"/>
              </a:rPr>
              <a:t>, A., Zeitlin, W., Rao, T., Weisberg, D., &amp; </a:t>
            </a:r>
            <a:r>
              <a:rPr lang="en-US" sz="1150" dirty="0" err="1">
                <a:effectLst/>
                <a:latin typeface="Arial" panose="020B0604020202020204" pitchFamily="34" charset="0"/>
                <a:ea typeface="Arial" panose="020B0604020202020204" pitchFamily="34" charset="0"/>
              </a:rPr>
              <a:t>Toraif</a:t>
            </a:r>
            <a:r>
              <a:rPr lang="en-US" sz="1150" dirty="0">
                <a:effectLst/>
                <a:latin typeface="Arial" panose="020B0604020202020204" pitchFamily="34" charset="0"/>
                <a:ea typeface="Arial" panose="020B0604020202020204" pitchFamily="34" charset="0"/>
              </a:rPr>
              <a:t>, N. (2021). Examining a child welfare parenting intervention for parents with intellectual disabilities. </a:t>
            </a:r>
            <a:r>
              <a:rPr lang="en-US" sz="1150" i="1" dirty="0">
                <a:effectLst/>
                <a:latin typeface="Arial" panose="020B0604020202020204" pitchFamily="34" charset="0"/>
                <a:ea typeface="Arial" panose="020B0604020202020204" pitchFamily="34" charset="0"/>
              </a:rPr>
              <a:t>Research on Social Work Practice</a:t>
            </a:r>
            <a:r>
              <a:rPr lang="en-US" sz="1150" dirty="0">
                <a:effectLst/>
                <a:latin typeface="Arial" panose="020B0604020202020204" pitchFamily="34" charset="0"/>
                <a:ea typeface="Arial" panose="020B0604020202020204" pitchFamily="34" charset="0"/>
              </a:rPr>
              <a:t>, </a:t>
            </a:r>
            <a:r>
              <a:rPr lang="en-US" sz="1150" i="1" dirty="0">
                <a:effectLst/>
                <a:latin typeface="Arial" panose="020B0604020202020204" pitchFamily="34" charset="0"/>
                <a:ea typeface="Arial" panose="020B0604020202020204" pitchFamily="34" charset="0"/>
              </a:rPr>
              <a:t>31</a:t>
            </a:r>
            <a:r>
              <a:rPr lang="en-US" sz="1150" dirty="0">
                <a:effectLst/>
                <a:latin typeface="Arial" panose="020B0604020202020204" pitchFamily="34" charset="0"/>
                <a:ea typeface="Arial" panose="020B0604020202020204" pitchFamily="34" charset="0"/>
              </a:rPr>
              <a:t>(1), 65–74. </a:t>
            </a:r>
          </a:p>
          <a:p>
            <a:pPr marL="0" indent="0">
              <a:buNone/>
            </a:pPr>
            <a:r>
              <a:rPr lang="en-US" sz="1150" dirty="0" err="1">
                <a:effectLst/>
                <a:latin typeface="Arial" panose="020B0604020202020204" pitchFamily="34" charset="0"/>
                <a:ea typeface="Arial" panose="020B0604020202020204" pitchFamily="34" charset="0"/>
              </a:rPr>
              <a:t>Aunos</a:t>
            </a:r>
            <a:r>
              <a:rPr lang="en-US" sz="1150" dirty="0">
                <a:effectLst/>
                <a:latin typeface="Arial" panose="020B0604020202020204" pitchFamily="34" charset="0"/>
                <a:ea typeface="Arial" panose="020B0604020202020204" pitchFamily="34" charset="0"/>
              </a:rPr>
              <a:t>, M., &amp; Pacheco, L. (2021). Able or unable: How do professionals determine the parenting capacity of mothers with intellectual disabilities. </a:t>
            </a:r>
            <a:r>
              <a:rPr lang="en-US" sz="1150" i="1" dirty="0">
                <a:effectLst/>
                <a:latin typeface="Arial" panose="020B0604020202020204" pitchFamily="34" charset="0"/>
                <a:ea typeface="Arial" panose="020B0604020202020204" pitchFamily="34" charset="0"/>
              </a:rPr>
              <a:t>Journal of Public Child Welfare</a:t>
            </a:r>
            <a:r>
              <a:rPr lang="en-US" sz="1150" dirty="0">
                <a:effectLst/>
                <a:latin typeface="Arial" panose="020B0604020202020204" pitchFamily="34" charset="0"/>
                <a:ea typeface="Arial" panose="020B0604020202020204" pitchFamily="34" charset="0"/>
              </a:rPr>
              <a:t>, </a:t>
            </a:r>
            <a:r>
              <a:rPr lang="en-US" sz="1150" i="1" dirty="0">
                <a:effectLst/>
                <a:latin typeface="Arial" panose="020B0604020202020204" pitchFamily="34" charset="0"/>
                <a:ea typeface="Arial" panose="020B0604020202020204" pitchFamily="34" charset="0"/>
              </a:rPr>
              <a:t>15</a:t>
            </a:r>
            <a:r>
              <a:rPr lang="en-US" sz="1150" dirty="0">
                <a:effectLst/>
                <a:latin typeface="Arial" panose="020B0604020202020204" pitchFamily="34" charset="0"/>
                <a:ea typeface="Arial" panose="020B0604020202020204" pitchFamily="34" charset="0"/>
              </a:rPr>
              <a:t>(3), 357-383. </a:t>
            </a:r>
          </a:p>
          <a:p>
            <a:pPr marL="0" indent="0">
              <a:buNone/>
            </a:pPr>
            <a:r>
              <a:rPr lang="en-US" sz="1150" dirty="0">
                <a:effectLst/>
                <a:latin typeface="Arial" panose="020B0604020202020204" pitchFamily="34" charset="0"/>
                <a:ea typeface="Arial" panose="020B0604020202020204" pitchFamily="34" charset="0"/>
              </a:rPr>
              <a:t>Collings, S., Grace, R., &amp; Llewellyn, G. (2017). The role of formal support in the lives of children of mothers with intellectual disability. </a:t>
            </a:r>
            <a:r>
              <a:rPr lang="en-US" sz="1150" i="1" dirty="0">
                <a:effectLst/>
                <a:latin typeface="Arial" panose="020B0604020202020204" pitchFamily="34" charset="0"/>
                <a:ea typeface="Arial" panose="020B0604020202020204" pitchFamily="34" charset="0"/>
              </a:rPr>
              <a:t>Journal of Applied Research in Intellectual Disabilities</a:t>
            </a:r>
            <a:r>
              <a:rPr lang="en-US" sz="1150" dirty="0">
                <a:effectLst/>
                <a:latin typeface="Arial" panose="020B0604020202020204" pitchFamily="34" charset="0"/>
                <a:ea typeface="Arial" panose="020B0604020202020204" pitchFamily="34" charset="0"/>
              </a:rPr>
              <a:t>, </a:t>
            </a:r>
            <a:r>
              <a:rPr lang="en-US" sz="1150" i="1" dirty="0">
                <a:effectLst/>
                <a:latin typeface="Arial" panose="020B0604020202020204" pitchFamily="34" charset="0"/>
                <a:ea typeface="Arial" panose="020B0604020202020204" pitchFamily="34" charset="0"/>
              </a:rPr>
              <a:t>30</a:t>
            </a:r>
            <a:r>
              <a:rPr lang="en-US" sz="1150" dirty="0">
                <a:effectLst/>
                <a:latin typeface="Arial" panose="020B0604020202020204" pitchFamily="34" charset="0"/>
                <a:ea typeface="Arial" panose="020B0604020202020204" pitchFamily="34" charset="0"/>
              </a:rPr>
              <a:t>(3), 492–500. </a:t>
            </a:r>
          </a:p>
          <a:p>
            <a:pPr marL="0" indent="0">
              <a:buNone/>
            </a:pPr>
            <a:r>
              <a:rPr lang="en-US" sz="1150" dirty="0" err="1">
                <a:effectLst/>
                <a:latin typeface="Arial" panose="020B0604020202020204" pitchFamily="34" charset="0"/>
                <a:ea typeface="Arial" panose="020B0604020202020204" pitchFamily="34" charset="0"/>
              </a:rPr>
              <a:t>DeZelar</a:t>
            </a:r>
            <a:r>
              <a:rPr lang="en-US" sz="1150" dirty="0">
                <a:effectLst/>
                <a:latin typeface="Arial" panose="020B0604020202020204" pitchFamily="34" charset="0"/>
                <a:ea typeface="Arial" panose="020B0604020202020204" pitchFamily="34" charset="0"/>
              </a:rPr>
              <a:t>, S., &amp; Lightfoot, E. (2018). Use of parental disability as a removal reason for children in foster care in the US. </a:t>
            </a:r>
            <a:r>
              <a:rPr lang="en-US" sz="1150" i="1" dirty="0">
                <a:effectLst/>
                <a:latin typeface="Arial" panose="020B0604020202020204" pitchFamily="34" charset="0"/>
                <a:ea typeface="Arial" panose="020B0604020202020204" pitchFamily="34" charset="0"/>
              </a:rPr>
              <a:t>Children and Youth Services Review</a:t>
            </a:r>
            <a:r>
              <a:rPr lang="en-US" sz="1150" dirty="0">
                <a:effectLst/>
                <a:latin typeface="Arial" panose="020B0604020202020204" pitchFamily="34" charset="0"/>
                <a:ea typeface="Arial" panose="020B0604020202020204" pitchFamily="34" charset="0"/>
              </a:rPr>
              <a:t>, </a:t>
            </a:r>
            <a:r>
              <a:rPr lang="en-US" sz="1150" i="1" dirty="0">
                <a:effectLst/>
                <a:latin typeface="Arial" panose="020B0604020202020204" pitchFamily="34" charset="0"/>
                <a:ea typeface="Arial" panose="020B0604020202020204" pitchFamily="34" charset="0"/>
              </a:rPr>
              <a:t>86</a:t>
            </a:r>
            <a:r>
              <a:rPr lang="en-US" sz="1150" dirty="0">
                <a:effectLst/>
                <a:latin typeface="Arial" panose="020B0604020202020204" pitchFamily="34" charset="0"/>
                <a:ea typeface="Arial" panose="020B0604020202020204" pitchFamily="34" charset="0"/>
              </a:rPr>
              <a:t>, 128–134.</a:t>
            </a:r>
          </a:p>
          <a:p>
            <a:pPr marL="0" indent="0">
              <a:buNone/>
            </a:pPr>
            <a:r>
              <a:rPr lang="en-US" sz="1150" dirty="0">
                <a:effectLst/>
                <a:latin typeface="Arial" panose="020B0604020202020204" pitchFamily="34" charset="0"/>
                <a:ea typeface="Arial" panose="020B0604020202020204" pitchFamily="34" charset="0"/>
              </a:rPr>
              <a:t>Feldman, M. A., Case, L., &amp; Sparks, B. (1992). </a:t>
            </a:r>
            <a:r>
              <a:rPr lang="en-US" sz="1150" i="1" dirty="0">
                <a:effectLst/>
                <a:latin typeface="Arial" panose="020B0604020202020204" pitchFamily="34" charset="0"/>
                <a:ea typeface="Arial" panose="020B0604020202020204" pitchFamily="34" charset="0"/>
              </a:rPr>
              <a:t>Effectiveness of a Child-Care Training Program for Parents At-Risk for Child Neglect</a:t>
            </a:r>
            <a:r>
              <a:rPr lang="en-US" sz="1150" dirty="0">
                <a:effectLst/>
                <a:latin typeface="Arial" panose="020B0604020202020204" pitchFamily="34" charset="0"/>
                <a:ea typeface="Arial" panose="020B0604020202020204" pitchFamily="34" charset="0"/>
              </a:rPr>
              <a:t>.</a:t>
            </a:r>
          </a:p>
          <a:p>
            <a:pPr marL="0" indent="0">
              <a:buNone/>
            </a:pPr>
            <a:r>
              <a:rPr lang="en-US" sz="1150" dirty="0">
                <a:effectLst/>
                <a:latin typeface="Arial" panose="020B0604020202020204" pitchFamily="34" charset="0"/>
                <a:ea typeface="Arial" panose="020B0604020202020204" pitchFamily="34" charset="0"/>
              </a:rPr>
              <a:t>Feldman, M. A., Ducharme, J. M., &amp; Case, L. (1999). Using self-instructional pictorial manuals to teach child-care skills to mothers with intellectual disabilities. </a:t>
            </a:r>
            <a:r>
              <a:rPr lang="en-US" sz="1150" i="1" dirty="0">
                <a:effectLst/>
                <a:latin typeface="Arial" panose="020B0604020202020204" pitchFamily="34" charset="0"/>
                <a:ea typeface="Arial" panose="020B0604020202020204" pitchFamily="34" charset="0"/>
              </a:rPr>
              <a:t>Behavior Modification</a:t>
            </a:r>
            <a:r>
              <a:rPr lang="en-US" sz="1150" dirty="0">
                <a:effectLst/>
                <a:latin typeface="Arial" panose="020B0604020202020204" pitchFamily="34" charset="0"/>
                <a:ea typeface="Arial" panose="020B0604020202020204" pitchFamily="34" charset="0"/>
              </a:rPr>
              <a:t>, </a:t>
            </a:r>
            <a:r>
              <a:rPr lang="en-US" sz="1150" i="1" dirty="0">
                <a:effectLst/>
                <a:latin typeface="Arial" panose="020B0604020202020204" pitchFamily="34" charset="0"/>
                <a:ea typeface="Arial" panose="020B0604020202020204" pitchFamily="34" charset="0"/>
              </a:rPr>
              <a:t>23</a:t>
            </a:r>
            <a:r>
              <a:rPr lang="en-US" sz="1150" dirty="0">
                <a:effectLst/>
                <a:latin typeface="Arial" panose="020B0604020202020204" pitchFamily="34" charset="0"/>
                <a:ea typeface="Arial" panose="020B0604020202020204" pitchFamily="34" charset="0"/>
              </a:rPr>
              <a:t>(3), 480–497.</a:t>
            </a:r>
          </a:p>
          <a:p>
            <a:pPr marL="0" indent="0">
              <a:buNone/>
            </a:pPr>
            <a:r>
              <a:rPr lang="en-US" sz="1150" dirty="0">
                <a:effectLst/>
                <a:latin typeface="Arial" panose="020B0604020202020204" pitchFamily="34" charset="0"/>
                <a:ea typeface="Arial" panose="020B0604020202020204" pitchFamily="34" charset="0"/>
              </a:rPr>
              <a:t>Feldman, M., McConnell, D., &amp; </a:t>
            </a:r>
            <a:r>
              <a:rPr lang="en-US" sz="1150" dirty="0" err="1">
                <a:effectLst/>
                <a:latin typeface="Arial" panose="020B0604020202020204" pitchFamily="34" charset="0"/>
                <a:ea typeface="Arial" panose="020B0604020202020204" pitchFamily="34" charset="0"/>
              </a:rPr>
              <a:t>Aunos</a:t>
            </a:r>
            <a:r>
              <a:rPr lang="en-US" sz="1150" dirty="0">
                <a:effectLst/>
                <a:latin typeface="Arial" panose="020B0604020202020204" pitchFamily="34" charset="0"/>
                <a:ea typeface="Arial" panose="020B0604020202020204" pitchFamily="34" charset="0"/>
              </a:rPr>
              <a:t>, M. (2012). Parental cognitive impairment, mental health, and child outcomes in a child protection population. </a:t>
            </a:r>
            <a:r>
              <a:rPr lang="en-US" sz="1150" i="1" dirty="0">
                <a:effectLst/>
                <a:latin typeface="Arial" panose="020B0604020202020204" pitchFamily="34" charset="0"/>
                <a:ea typeface="Arial" panose="020B0604020202020204" pitchFamily="34" charset="0"/>
              </a:rPr>
              <a:t>Journal of Mental Health Research in Intellectual Disabilities</a:t>
            </a:r>
            <a:r>
              <a:rPr lang="en-US" sz="1150" dirty="0">
                <a:effectLst/>
                <a:latin typeface="Arial" panose="020B0604020202020204" pitchFamily="34" charset="0"/>
                <a:ea typeface="Arial" panose="020B0604020202020204" pitchFamily="34" charset="0"/>
              </a:rPr>
              <a:t>, </a:t>
            </a:r>
            <a:r>
              <a:rPr lang="en-US" sz="1150" i="1" dirty="0">
                <a:effectLst/>
                <a:latin typeface="Arial" panose="020B0604020202020204" pitchFamily="34" charset="0"/>
                <a:ea typeface="Arial" panose="020B0604020202020204" pitchFamily="34" charset="0"/>
              </a:rPr>
              <a:t>5</a:t>
            </a:r>
            <a:r>
              <a:rPr lang="en-US" sz="1150" dirty="0">
                <a:effectLst/>
                <a:latin typeface="Arial" panose="020B0604020202020204" pitchFamily="34" charset="0"/>
                <a:ea typeface="Arial" panose="020B0604020202020204" pitchFamily="34" charset="0"/>
              </a:rPr>
              <a:t>(1), 66–90.</a:t>
            </a:r>
          </a:p>
          <a:p>
            <a:pPr marL="0" indent="0">
              <a:buNone/>
            </a:pPr>
            <a:r>
              <a:rPr lang="en-US" sz="1150" dirty="0" err="1">
                <a:effectLst/>
                <a:latin typeface="Arial" panose="020B0604020202020204" pitchFamily="34" charset="0"/>
                <a:ea typeface="Arial" panose="020B0604020202020204" pitchFamily="34" charset="0"/>
              </a:rPr>
              <a:t>LaLiberte</a:t>
            </a:r>
            <a:r>
              <a:rPr lang="en-US" sz="1150" dirty="0">
                <a:effectLst/>
                <a:latin typeface="Arial" panose="020B0604020202020204" pitchFamily="34" charset="0"/>
                <a:ea typeface="Arial" panose="020B0604020202020204" pitchFamily="34" charset="0"/>
              </a:rPr>
              <a:t>, T. L. (2013). Are we prepared? Child welfare work with parents with intellectual and/or developmental disabilities. </a:t>
            </a:r>
            <a:r>
              <a:rPr lang="en-US" sz="1150" i="1" dirty="0">
                <a:effectLst/>
                <a:latin typeface="Arial" panose="020B0604020202020204" pitchFamily="34" charset="0"/>
                <a:ea typeface="Arial" panose="020B0604020202020204" pitchFamily="34" charset="0"/>
              </a:rPr>
              <a:t>Journal of Public Child Welfare</a:t>
            </a:r>
            <a:r>
              <a:rPr lang="en-US" sz="1150" dirty="0">
                <a:effectLst/>
                <a:latin typeface="Arial" panose="020B0604020202020204" pitchFamily="34" charset="0"/>
                <a:ea typeface="Arial" panose="020B0604020202020204" pitchFamily="34" charset="0"/>
              </a:rPr>
              <a:t>, </a:t>
            </a:r>
            <a:r>
              <a:rPr lang="en-US" sz="1150" i="1" dirty="0">
                <a:effectLst/>
                <a:latin typeface="Arial" panose="020B0604020202020204" pitchFamily="34" charset="0"/>
                <a:ea typeface="Arial" panose="020B0604020202020204" pitchFamily="34" charset="0"/>
              </a:rPr>
              <a:t>7</a:t>
            </a:r>
            <a:r>
              <a:rPr lang="en-US" sz="1150" dirty="0">
                <a:effectLst/>
                <a:latin typeface="Arial" panose="020B0604020202020204" pitchFamily="34" charset="0"/>
                <a:ea typeface="Arial" panose="020B0604020202020204" pitchFamily="34" charset="0"/>
              </a:rPr>
              <a:t>(5), 633–657. </a:t>
            </a:r>
          </a:p>
          <a:p>
            <a:pPr marL="0" indent="0">
              <a:buNone/>
            </a:pPr>
            <a:r>
              <a:rPr lang="en-US" sz="1150" dirty="0">
                <a:effectLst/>
                <a:latin typeface="Arial" panose="020B0604020202020204" pitchFamily="34" charset="0"/>
                <a:ea typeface="Arial" panose="020B0604020202020204" pitchFamily="34" charset="0"/>
              </a:rPr>
              <a:t>McConnell, D., </a:t>
            </a:r>
            <a:r>
              <a:rPr lang="en-US" sz="1150" dirty="0" err="1">
                <a:effectLst/>
                <a:latin typeface="Arial" panose="020B0604020202020204" pitchFamily="34" charset="0"/>
                <a:ea typeface="Arial" panose="020B0604020202020204" pitchFamily="34" charset="0"/>
              </a:rPr>
              <a:t>Aunos</a:t>
            </a:r>
            <a:r>
              <a:rPr lang="en-US" sz="1150" dirty="0">
                <a:effectLst/>
                <a:latin typeface="Arial" panose="020B0604020202020204" pitchFamily="34" charset="0"/>
                <a:ea typeface="Arial" panose="020B0604020202020204" pitchFamily="34" charset="0"/>
              </a:rPr>
              <a:t>, M., Pacheco, L., &amp; Feldman, M. (2020). Child maltreatment investigations in Canada: Main and moderating effects of primary caregiver cognitive impairment. </a:t>
            </a:r>
            <a:r>
              <a:rPr lang="en-US" sz="1150" i="1" dirty="0">
                <a:effectLst/>
                <a:latin typeface="Arial" panose="020B0604020202020204" pitchFamily="34" charset="0"/>
                <a:ea typeface="Arial" panose="020B0604020202020204" pitchFamily="34" charset="0"/>
              </a:rPr>
              <a:t>Child Maltreatment</a:t>
            </a:r>
            <a:r>
              <a:rPr lang="en-US" sz="1150" dirty="0">
                <a:effectLst/>
                <a:latin typeface="Arial" panose="020B0604020202020204" pitchFamily="34" charset="0"/>
                <a:ea typeface="Arial" panose="020B0604020202020204" pitchFamily="34" charset="0"/>
              </a:rPr>
              <a:t>, 1–11.</a:t>
            </a:r>
          </a:p>
          <a:p>
            <a:pPr marL="0" indent="0">
              <a:buNone/>
            </a:pPr>
            <a:r>
              <a:rPr lang="en-US" sz="1150" dirty="0">
                <a:effectLst/>
                <a:latin typeface="Arial" panose="020B0604020202020204" pitchFamily="34" charset="0"/>
                <a:ea typeface="Arial" panose="020B0604020202020204" pitchFamily="34" charset="0"/>
              </a:rPr>
              <a:t>Powell, R., &amp; Albert, S. (2020). </a:t>
            </a:r>
            <a:r>
              <a:rPr lang="en-US" sz="1150" i="1" dirty="0">
                <a:effectLst/>
                <a:latin typeface="Arial" panose="020B0604020202020204" pitchFamily="34" charset="0"/>
                <a:ea typeface="Arial" panose="020B0604020202020204" pitchFamily="34" charset="0"/>
              </a:rPr>
              <a:t>Barriers and Facilitators to Compliance with the Americans with Disabilities Act by the Child Welfare System: Insights from Interviews with Disabled Parents, Child Welfare Workers, and Attorneys</a:t>
            </a:r>
            <a:r>
              <a:rPr lang="en-US" sz="1150" dirty="0">
                <a:effectLst/>
                <a:latin typeface="Arial" panose="020B0604020202020204" pitchFamily="34" charset="0"/>
                <a:ea typeface="Arial" panose="020B0604020202020204" pitchFamily="34" charset="0"/>
              </a:rPr>
              <a:t> (SSRN Scholarly Paper ID 3679229). Social Science Research Network. </a:t>
            </a:r>
          </a:p>
          <a:p>
            <a:pPr marL="0" indent="0">
              <a:buNone/>
            </a:pPr>
            <a:r>
              <a:rPr lang="en-US" sz="1150" dirty="0">
                <a:effectLst/>
                <a:latin typeface="Arial" panose="020B0604020202020204" pitchFamily="34" charset="0"/>
                <a:ea typeface="Arial" panose="020B0604020202020204" pitchFamily="34" charset="0"/>
              </a:rPr>
              <a:t>Powell, R. M., Parish, S. L., &amp; </a:t>
            </a:r>
            <a:r>
              <a:rPr lang="en-US" sz="1150" dirty="0" err="1">
                <a:effectLst/>
                <a:latin typeface="Arial" panose="020B0604020202020204" pitchFamily="34" charset="0"/>
                <a:ea typeface="Arial" panose="020B0604020202020204" pitchFamily="34" charset="0"/>
              </a:rPr>
              <a:t>Akobirshoev</a:t>
            </a:r>
            <a:r>
              <a:rPr lang="en-US" sz="1150" dirty="0">
                <a:effectLst/>
                <a:latin typeface="Arial" panose="020B0604020202020204" pitchFamily="34" charset="0"/>
                <a:ea typeface="Arial" panose="020B0604020202020204" pitchFamily="34" charset="0"/>
              </a:rPr>
              <a:t>, I. (2017). The Health and Economic Well-Being of US Mothers with Intellectual Impairments. </a:t>
            </a:r>
            <a:r>
              <a:rPr lang="en-US" sz="1150" i="1" dirty="0">
                <a:effectLst/>
                <a:latin typeface="Arial" panose="020B0604020202020204" pitchFamily="34" charset="0"/>
                <a:ea typeface="Arial" panose="020B0604020202020204" pitchFamily="34" charset="0"/>
              </a:rPr>
              <a:t>Journal of Applied Research in Intellectual Disabilities</a:t>
            </a:r>
            <a:r>
              <a:rPr lang="en-US" sz="1150" dirty="0">
                <a:effectLst/>
                <a:latin typeface="Arial" panose="020B0604020202020204" pitchFamily="34" charset="0"/>
                <a:ea typeface="Arial" panose="020B0604020202020204" pitchFamily="34" charset="0"/>
              </a:rPr>
              <a:t>, </a:t>
            </a:r>
            <a:r>
              <a:rPr lang="en-US" sz="1150" i="1" dirty="0">
                <a:effectLst/>
                <a:latin typeface="Arial" panose="020B0604020202020204" pitchFamily="34" charset="0"/>
                <a:ea typeface="Arial" panose="020B0604020202020204" pitchFamily="34" charset="0"/>
              </a:rPr>
              <a:t>30</a:t>
            </a:r>
            <a:r>
              <a:rPr lang="en-US" sz="1150" dirty="0">
                <a:effectLst/>
                <a:latin typeface="Arial" panose="020B0604020202020204" pitchFamily="34" charset="0"/>
                <a:ea typeface="Arial" panose="020B0604020202020204" pitchFamily="34" charset="0"/>
              </a:rPr>
              <a:t>(3), 456.</a:t>
            </a:r>
          </a:p>
          <a:p>
            <a:pPr marL="0" indent="0">
              <a:buNone/>
            </a:pPr>
            <a:r>
              <a:rPr lang="en-US" sz="1150" dirty="0">
                <a:effectLst/>
                <a:latin typeface="Arial" panose="020B0604020202020204" pitchFamily="34" charset="0"/>
                <a:ea typeface="Arial" panose="020B0604020202020204" pitchFamily="34" charset="0"/>
              </a:rPr>
              <a:t>Rao, T. (2013). Implementation of an intensive, home-based program for parents with intellectual disabilities. </a:t>
            </a:r>
            <a:r>
              <a:rPr lang="en-US" sz="1150" i="1" dirty="0">
                <a:effectLst/>
                <a:latin typeface="Arial" panose="020B0604020202020204" pitchFamily="34" charset="0"/>
                <a:ea typeface="Arial" panose="020B0604020202020204" pitchFamily="34" charset="0"/>
              </a:rPr>
              <a:t>Journal of Public Child Welfare</a:t>
            </a:r>
            <a:r>
              <a:rPr lang="en-US" sz="1150" dirty="0">
                <a:effectLst/>
                <a:latin typeface="Arial" panose="020B0604020202020204" pitchFamily="34" charset="0"/>
                <a:ea typeface="Arial" panose="020B0604020202020204" pitchFamily="34" charset="0"/>
              </a:rPr>
              <a:t>, </a:t>
            </a:r>
            <a:r>
              <a:rPr lang="en-US" sz="1150" i="1" dirty="0">
                <a:effectLst/>
                <a:latin typeface="Arial" panose="020B0604020202020204" pitchFamily="34" charset="0"/>
                <a:ea typeface="Arial" panose="020B0604020202020204" pitchFamily="34" charset="0"/>
              </a:rPr>
              <a:t>7</a:t>
            </a:r>
            <a:r>
              <a:rPr lang="en-US" sz="1150" dirty="0">
                <a:effectLst/>
                <a:latin typeface="Arial" panose="020B0604020202020204" pitchFamily="34" charset="0"/>
                <a:ea typeface="Arial" panose="020B0604020202020204" pitchFamily="34" charset="0"/>
              </a:rPr>
              <a:t>, 691–706.</a:t>
            </a:r>
          </a:p>
          <a:p>
            <a:pPr marL="0" indent="0">
              <a:buNone/>
            </a:pPr>
            <a:r>
              <a:rPr lang="en-US" sz="1150" dirty="0">
                <a:effectLst/>
                <a:latin typeface="Arial" panose="020B0604020202020204" pitchFamily="34" charset="0"/>
                <a:ea typeface="Arial" panose="020B0604020202020204" pitchFamily="34" charset="0"/>
              </a:rPr>
              <a:t>White, B. R. (2015). Termination of parental rights of mentally disabled parents in New York: Suggestions for fixing an overbroad, outdated statute. </a:t>
            </a:r>
            <a:r>
              <a:rPr lang="en-US" sz="1150" i="1" dirty="0">
                <a:effectLst/>
                <a:latin typeface="Arial" panose="020B0604020202020204" pitchFamily="34" charset="0"/>
                <a:ea typeface="Arial" panose="020B0604020202020204" pitchFamily="34" charset="0"/>
              </a:rPr>
              <a:t>Buffalo Public Interest Law Journal</a:t>
            </a:r>
            <a:r>
              <a:rPr lang="en-US" sz="1150" dirty="0">
                <a:effectLst/>
                <a:latin typeface="Arial" panose="020B0604020202020204" pitchFamily="34" charset="0"/>
                <a:ea typeface="Arial" panose="020B0604020202020204" pitchFamily="34" charset="0"/>
              </a:rPr>
              <a:t>, </a:t>
            </a:r>
            <a:r>
              <a:rPr lang="en-US" sz="1150" i="1" dirty="0">
                <a:effectLst/>
                <a:latin typeface="Arial" panose="020B0604020202020204" pitchFamily="34" charset="0"/>
                <a:ea typeface="Arial" panose="020B0604020202020204" pitchFamily="34" charset="0"/>
              </a:rPr>
              <a:t>34</a:t>
            </a:r>
            <a:r>
              <a:rPr lang="en-US" sz="1150" dirty="0">
                <a:effectLst/>
                <a:latin typeface="Arial" panose="020B0604020202020204" pitchFamily="34" charset="0"/>
                <a:ea typeface="Arial" panose="020B0604020202020204" pitchFamily="34" charset="0"/>
              </a:rPr>
              <a:t>, 1–42.</a:t>
            </a:r>
          </a:p>
          <a:p>
            <a:pPr marL="0" indent="0">
              <a:lnSpc>
                <a:spcPct val="115000"/>
              </a:lnSpc>
              <a:spcBef>
                <a:spcPts val="0"/>
              </a:spcBef>
              <a:buNone/>
            </a:pPr>
            <a:r>
              <a:rPr lang="en-US" sz="1150" dirty="0">
                <a:effectLst/>
                <a:latin typeface="Arial" panose="020B0604020202020204" pitchFamily="34" charset="0"/>
                <a:ea typeface="Arial" panose="020B0604020202020204" pitchFamily="34" charset="0"/>
              </a:rPr>
              <a:t>Zeitlin, W., </a:t>
            </a:r>
            <a:r>
              <a:rPr lang="en-US" sz="1150" dirty="0" err="1">
                <a:effectLst/>
                <a:latin typeface="Arial" panose="020B0604020202020204" pitchFamily="34" charset="0"/>
                <a:ea typeface="Arial" panose="020B0604020202020204" pitchFamily="34" charset="0"/>
              </a:rPr>
              <a:t>Augsberger</a:t>
            </a:r>
            <a:r>
              <a:rPr lang="en-US" sz="1150" dirty="0">
                <a:effectLst/>
                <a:latin typeface="Arial" panose="020B0604020202020204" pitchFamily="34" charset="0"/>
                <a:ea typeface="Arial" panose="020B0604020202020204" pitchFamily="34" charset="0"/>
              </a:rPr>
              <a:t>, A., Rao, T., Weisberg, D</a:t>
            </a:r>
            <a:r>
              <a:rPr lang="en-US" sz="1200" dirty="0">
                <a:effectLst/>
                <a:latin typeface="Arial" panose="020B0604020202020204" pitchFamily="34" charset="0"/>
                <a:ea typeface="Arial" panose="020B0604020202020204" pitchFamily="34" charset="0"/>
              </a:rPr>
              <a:t>., &amp; </a:t>
            </a:r>
            <a:r>
              <a:rPr lang="en-US" sz="1200" dirty="0" err="1">
                <a:effectLst/>
                <a:latin typeface="Arial" panose="020B0604020202020204" pitchFamily="34" charset="0"/>
                <a:ea typeface="Arial" panose="020B0604020202020204" pitchFamily="34" charset="0"/>
              </a:rPr>
              <a:t>Toraif</a:t>
            </a:r>
            <a:r>
              <a:rPr lang="en-US" sz="1200" dirty="0">
                <a:effectLst/>
                <a:latin typeface="Arial" panose="020B0604020202020204" pitchFamily="34" charset="0"/>
                <a:ea typeface="Arial" panose="020B0604020202020204" pitchFamily="34" charset="0"/>
              </a:rPr>
              <a:t>, N. (2021). Measuring parenting skills: Validating the Skills Assessment for Parents with Intellectual Disability. </a:t>
            </a:r>
            <a:r>
              <a:rPr lang="en-US" sz="1200" i="1" dirty="0">
                <a:effectLst/>
                <a:latin typeface="Arial" panose="020B0604020202020204" pitchFamily="34" charset="0"/>
                <a:ea typeface="Arial" panose="020B0604020202020204" pitchFamily="34" charset="0"/>
              </a:rPr>
              <a:t>Journal of Evidence-Based Social Work</a:t>
            </a:r>
            <a:r>
              <a:rPr lang="en-US" sz="1200" dirty="0">
                <a:effectLst/>
                <a:latin typeface="Arial" panose="020B0604020202020204" pitchFamily="34" charset="0"/>
                <a:ea typeface="Arial" panose="020B0604020202020204" pitchFamily="34" charset="0"/>
              </a:rPr>
              <a:t>, </a:t>
            </a:r>
            <a:r>
              <a:rPr lang="en-US" sz="1200" i="1" dirty="0">
                <a:effectLst/>
                <a:latin typeface="Arial" panose="020B0604020202020204" pitchFamily="34" charset="0"/>
                <a:ea typeface="Arial" panose="020B0604020202020204" pitchFamily="34" charset="0"/>
              </a:rPr>
              <a:t>18</a:t>
            </a:r>
            <a:r>
              <a:rPr lang="en-US" sz="1200" dirty="0">
                <a:effectLst/>
                <a:latin typeface="Arial" panose="020B0604020202020204" pitchFamily="34" charset="0"/>
                <a:ea typeface="Arial" panose="020B0604020202020204" pitchFamily="34" charset="0"/>
              </a:rPr>
              <a:t>(2), 235–248. </a:t>
            </a:r>
          </a:p>
        </p:txBody>
      </p:sp>
    </p:spTree>
    <p:extLst>
      <p:ext uri="{BB962C8B-B14F-4D97-AF65-F5344CB8AC3E}">
        <p14:creationId xmlns:p14="http://schemas.microsoft.com/office/powerpoint/2010/main" val="1593406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37259E-ED4E-324C-A3D8-8BFBA95FE84E}"/>
              </a:ext>
            </a:extLst>
          </p:cNvPr>
          <p:cNvPicPr>
            <a:picLocks noChangeAspect="1"/>
          </p:cNvPicPr>
          <p:nvPr/>
        </p:nvPicPr>
        <p:blipFill>
          <a:blip r:embed="rId3"/>
          <a:stretch>
            <a:fillRect/>
          </a:stretch>
        </p:blipFill>
        <p:spPr>
          <a:xfrm>
            <a:off x="213267" y="6012248"/>
            <a:ext cx="890704" cy="498570"/>
          </a:xfrm>
          <a:prstGeom prst="rect">
            <a:avLst/>
          </a:prstGeom>
        </p:spPr>
      </p:pic>
      <p:sp>
        <p:nvSpPr>
          <p:cNvPr id="2" name="TextBox 1">
            <a:extLst>
              <a:ext uri="{FF2B5EF4-FFF2-40B4-BE49-F238E27FC236}">
                <a16:creationId xmlns:a16="http://schemas.microsoft.com/office/drawing/2014/main" id="{67B8AE0A-81BE-234C-9459-A14B10D52E90}"/>
              </a:ext>
            </a:extLst>
          </p:cNvPr>
          <p:cNvSpPr txBox="1"/>
          <p:nvPr/>
        </p:nvSpPr>
        <p:spPr>
          <a:xfrm>
            <a:off x="658619" y="1582340"/>
            <a:ext cx="10722280" cy="4062651"/>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Roboto" panose="02000000000000000000" pitchFamily="2" charset="0"/>
                <a:ea typeface="Roboto" panose="02000000000000000000" pitchFamily="2" charset="0"/>
              </a:rPr>
              <a:t>Parents with intellectual disabilities are over-represented in US child welfare systems </a:t>
            </a:r>
            <a:r>
              <a:rPr lang="en-US" dirty="0">
                <a:latin typeface="Roboto" panose="02000000000000000000" pitchFamily="2" charset="0"/>
                <a:ea typeface="Roboto" panose="02000000000000000000" pitchFamily="2" charset="0"/>
              </a:rPr>
              <a:t>(</a:t>
            </a:r>
            <a:r>
              <a:rPr lang="en-US" dirty="0" err="1">
                <a:latin typeface="Roboto" panose="02000000000000000000" pitchFamily="2" charset="0"/>
                <a:ea typeface="Roboto" panose="02000000000000000000" pitchFamily="2" charset="0"/>
              </a:rPr>
              <a:t>DeZelar</a:t>
            </a:r>
            <a:r>
              <a:rPr lang="en-US" dirty="0">
                <a:latin typeface="Roboto" panose="02000000000000000000" pitchFamily="2" charset="0"/>
                <a:ea typeface="Roboto" panose="02000000000000000000" pitchFamily="2" charset="0"/>
              </a:rPr>
              <a:t> &amp; Lightfoot, 2108; Powell &amp; Albert, 2020)</a:t>
            </a:r>
          </a:p>
          <a:p>
            <a:pPr marL="285750" indent="-285750">
              <a:buFont typeface="Arial" panose="020B0604020202020204" pitchFamily="34" charset="0"/>
              <a:buChar char="•"/>
            </a:pPr>
            <a:r>
              <a:rPr lang="en-US" sz="2400" dirty="0">
                <a:latin typeface="Roboto" panose="02000000000000000000" pitchFamily="2" charset="0"/>
                <a:ea typeface="Roboto" panose="02000000000000000000" pitchFamily="2" charset="0"/>
              </a:rPr>
              <a:t>Families with parents with intellectual disabilities experience more family disruption </a:t>
            </a:r>
            <a:r>
              <a:rPr lang="en-US" dirty="0">
                <a:latin typeface="Roboto" panose="02000000000000000000" pitchFamily="2" charset="0"/>
                <a:ea typeface="Roboto" panose="02000000000000000000" pitchFamily="2" charset="0"/>
              </a:rPr>
              <a:t>(McConnell et al., 2020; White, 2015)</a:t>
            </a:r>
          </a:p>
          <a:p>
            <a:pPr marL="285750" indent="-285750">
              <a:buFont typeface="Arial" panose="020B0604020202020204" pitchFamily="34" charset="0"/>
              <a:buChar char="•"/>
            </a:pPr>
            <a:r>
              <a:rPr lang="en-US" sz="2400" dirty="0">
                <a:latin typeface="Roboto" panose="02000000000000000000" pitchFamily="2" charset="0"/>
                <a:ea typeface="Roboto" panose="02000000000000000000" pitchFamily="2" charset="0"/>
              </a:rPr>
              <a:t>Child welfare systems struggle to meet the service needs of families with intellectual disabilities because:</a:t>
            </a:r>
          </a:p>
          <a:p>
            <a:pPr marL="742950" lvl="1" indent="-285750">
              <a:buFont typeface="Courier New" panose="02070309020205020404" pitchFamily="49" charset="0"/>
              <a:buChar char="o"/>
            </a:pPr>
            <a:r>
              <a:rPr lang="en-US" sz="2400" dirty="0">
                <a:latin typeface="Roboto" panose="02000000000000000000" pitchFamily="2" charset="0"/>
                <a:ea typeface="Roboto" panose="02000000000000000000" pitchFamily="2" charset="0"/>
              </a:rPr>
              <a:t>No data? No problem!</a:t>
            </a:r>
          </a:p>
          <a:p>
            <a:pPr marL="742950" lvl="1" indent="-285750">
              <a:buFont typeface="Courier New" panose="02070309020205020404" pitchFamily="49" charset="0"/>
              <a:buChar char="o"/>
            </a:pPr>
            <a:r>
              <a:rPr lang="en-US" sz="2400" dirty="0">
                <a:latin typeface="Roboto" panose="02000000000000000000" pitchFamily="2" charset="0"/>
                <a:ea typeface="Roboto" panose="02000000000000000000" pitchFamily="2" charset="0"/>
              </a:rPr>
              <a:t>Lack of training and specialized knowledge</a:t>
            </a:r>
          </a:p>
          <a:p>
            <a:pPr marL="742950" lvl="1" indent="-285750">
              <a:buFont typeface="Courier New" panose="02070309020205020404" pitchFamily="49" charset="0"/>
              <a:buChar char="o"/>
            </a:pPr>
            <a:r>
              <a:rPr lang="en-US" sz="2400" dirty="0">
                <a:latin typeface="Roboto" panose="02000000000000000000" pitchFamily="2" charset="0"/>
                <a:ea typeface="Roboto" panose="02000000000000000000" pitchFamily="2" charset="0"/>
              </a:rPr>
              <a:t>Few programs</a:t>
            </a:r>
          </a:p>
          <a:p>
            <a:pPr marL="742950" lvl="1" indent="-285750">
              <a:buFont typeface="Courier New" panose="02070309020205020404" pitchFamily="49" charset="0"/>
              <a:buChar char="o"/>
            </a:pPr>
            <a:r>
              <a:rPr lang="en-US" sz="2400" dirty="0">
                <a:latin typeface="Roboto" panose="02000000000000000000" pitchFamily="2" charset="0"/>
                <a:ea typeface="Roboto" panose="02000000000000000000" pitchFamily="2" charset="0"/>
              </a:rPr>
              <a:t>Inadequate funding </a:t>
            </a:r>
            <a:r>
              <a:rPr lang="en-US" dirty="0">
                <a:latin typeface="Roboto" panose="02000000000000000000" pitchFamily="2" charset="0"/>
                <a:ea typeface="Roboto" panose="02000000000000000000" pitchFamily="2" charset="0"/>
              </a:rPr>
              <a:t>(</a:t>
            </a:r>
            <a:r>
              <a:rPr lang="en-US" dirty="0" err="1">
                <a:latin typeface="Roboto" panose="02000000000000000000" pitchFamily="2" charset="0"/>
                <a:ea typeface="Roboto" panose="02000000000000000000" pitchFamily="2" charset="0"/>
              </a:rPr>
              <a:t>Aunos</a:t>
            </a:r>
            <a:r>
              <a:rPr lang="en-US" dirty="0">
                <a:latin typeface="Roboto" panose="02000000000000000000" pitchFamily="2" charset="0"/>
                <a:ea typeface="Roboto" panose="02000000000000000000" pitchFamily="2" charset="0"/>
              </a:rPr>
              <a:t> &amp; Pacheco, 2020; Collings, 2017; </a:t>
            </a:r>
            <a:r>
              <a:rPr lang="en-US" dirty="0" err="1">
                <a:latin typeface="Roboto" panose="02000000000000000000" pitchFamily="2" charset="0"/>
                <a:ea typeface="Roboto" panose="02000000000000000000" pitchFamily="2" charset="0"/>
              </a:rPr>
              <a:t>LaLiberte</a:t>
            </a:r>
            <a:r>
              <a:rPr lang="en-US" dirty="0">
                <a:latin typeface="Roboto" panose="02000000000000000000" pitchFamily="2" charset="0"/>
                <a:ea typeface="Roboto" panose="02000000000000000000" pitchFamily="2" charset="0"/>
              </a:rPr>
              <a:t>, 2013; Powell et al., 2017)</a:t>
            </a:r>
          </a:p>
        </p:txBody>
      </p:sp>
      <p:sp>
        <p:nvSpPr>
          <p:cNvPr id="13" name="TextBox 12">
            <a:extLst>
              <a:ext uri="{FF2B5EF4-FFF2-40B4-BE49-F238E27FC236}">
                <a16:creationId xmlns:a16="http://schemas.microsoft.com/office/drawing/2014/main" id="{E27FCEC6-7F27-F84E-986C-F7BC00892D50}"/>
              </a:ext>
            </a:extLst>
          </p:cNvPr>
          <p:cNvSpPr txBox="1"/>
          <p:nvPr/>
        </p:nvSpPr>
        <p:spPr>
          <a:xfrm>
            <a:off x="469629" y="552025"/>
            <a:ext cx="11252742" cy="584775"/>
          </a:xfrm>
          <a:prstGeom prst="rect">
            <a:avLst/>
          </a:prstGeom>
          <a:noFill/>
        </p:spPr>
        <p:txBody>
          <a:bodyPr wrap="square" rtlCol="0">
            <a:spAutoFit/>
          </a:bodyPr>
          <a:lstStyle/>
          <a:p>
            <a:r>
              <a:rPr lang="en-US" sz="3200" b="1" kern="700" dirty="0">
                <a:latin typeface="Roboto" panose="02000000000000000000" pitchFamily="2" charset="0"/>
                <a:ea typeface="Roboto" panose="02000000000000000000" pitchFamily="2" charset="0"/>
              </a:rPr>
              <a:t>Child Welfare and Intellectual Disability in the US</a:t>
            </a:r>
          </a:p>
        </p:txBody>
      </p:sp>
      <p:sp>
        <p:nvSpPr>
          <p:cNvPr id="7" name="Google Shape;140;p26">
            <a:extLst>
              <a:ext uri="{FF2B5EF4-FFF2-40B4-BE49-F238E27FC236}">
                <a16:creationId xmlns:a16="http://schemas.microsoft.com/office/drawing/2014/main" id="{FE5FFB29-D775-C14F-8A08-57C8B706D532}"/>
              </a:ext>
            </a:extLst>
          </p:cNvPr>
          <p:cNvSpPr/>
          <p:nvPr/>
        </p:nvSpPr>
        <p:spPr>
          <a:xfrm>
            <a:off x="0" y="6185647"/>
            <a:ext cx="12192000" cy="672353"/>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2ED69BBF-EDBD-A54D-9BBB-600305FE4E1A}"/>
              </a:ext>
            </a:extLst>
          </p:cNvPr>
          <p:cNvSpPr txBox="1"/>
          <p:nvPr/>
        </p:nvSpPr>
        <p:spPr>
          <a:xfrm>
            <a:off x="128157" y="6363040"/>
            <a:ext cx="4334841" cy="307777"/>
          </a:xfrm>
          <a:prstGeom prst="rect">
            <a:avLst/>
          </a:prstGeom>
          <a:noFill/>
        </p:spPr>
        <p:txBody>
          <a:bodyPr wrap="none" rtlCol="0">
            <a:spAutoFit/>
          </a:bodyPr>
          <a:lstStyle/>
          <a:p>
            <a:r>
              <a:rPr lang="en-US" sz="1400" b="1" dirty="0">
                <a:solidFill>
                  <a:schemeClr val="bg1"/>
                </a:solidFill>
                <a:latin typeface="Roboto" panose="02000000000000000000" pitchFamily="2" charset="0"/>
                <a:ea typeface="Roboto" panose="02000000000000000000" pitchFamily="2" charset="0"/>
              </a:rPr>
              <a:t>COLLEGE  OF HUMANITIES AND SOCIAL SCIENCES</a:t>
            </a:r>
          </a:p>
        </p:txBody>
      </p:sp>
      <p:pic>
        <p:nvPicPr>
          <p:cNvPr id="5" name="Picture 4">
            <a:extLst>
              <a:ext uri="{FF2B5EF4-FFF2-40B4-BE49-F238E27FC236}">
                <a16:creationId xmlns:a16="http://schemas.microsoft.com/office/drawing/2014/main" id="{C1ABC237-2D11-69EC-480C-1B412AE9067F}"/>
              </a:ext>
            </a:extLst>
          </p:cNvPr>
          <p:cNvPicPr>
            <a:picLocks noChangeAspect="1"/>
          </p:cNvPicPr>
          <p:nvPr/>
        </p:nvPicPr>
        <p:blipFill>
          <a:blip r:embed="rId4"/>
          <a:stretch>
            <a:fillRect/>
          </a:stretch>
        </p:blipFill>
        <p:spPr>
          <a:xfrm>
            <a:off x="9402184" y="6269093"/>
            <a:ext cx="2576549" cy="517795"/>
          </a:xfrm>
          <a:prstGeom prst="rect">
            <a:avLst/>
          </a:prstGeom>
        </p:spPr>
      </p:pic>
    </p:spTree>
    <p:extLst>
      <p:ext uri="{BB962C8B-B14F-4D97-AF65-F5344CB8AC3E}">
        <p14:creationId xmlns:p14="http://schemas.microsoft.com/office/powerpoint/2010/main" val="81486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37259E-ED4E-324C-A3D8-8BFBA95FE84E}"/>
              </a:ext>
            </a:extLst>
          </p:cNvPr>
          <p:cNvPicPr>
            <a:picLocks noChangeAspect="1"/>
          </p:cNvPicPr>
          <p:nvPr/>
        </p:nvPicPr>
        <p:blipFill>
          <a:blip r:embed="rId3"/>
          <a:stretch>
            <a:fillRect/>
          </a:stretch>
        </p:blipFill>
        <p:spPr>
          <a:xfrm>
            <a:off x="213267" y="6012248"/>
            <a:ext cx="890704" cy="498570"/>
          </a:xfrm>
          <a:prstGeom prst="rect">
            <a:avLst/>
          </a:prstGeom>
        </p:spPr>
      </p:pic>
      <p:sp>
        <p:nvSpPr>
          <p:cNvPr id="2" name="TextBox 1">
            <a:extLst>
              <a:ext uri="{FF2B5EF4-FFF2-40B4-BE49-F238E27FC236}">
                <a16:creationId xmlns:a16="http://schemas.microsoft.com/office/drawing/2014/main" id="{67B8AE0A-81BE-234C-9459-A14B10D52E90}"/>
              </a:ext>
            </a:extLst>
          </p:cNvPr>
          <p:cNvSpPr txBox="1"/>
          <p:nvPr/>
        </p:nvSpPr>
        <p:spPr>
          <a:xfrm>
            <a:off x="403141" y="2060831"/>
            <a:ext cx="7851510" cy="3908762"/>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Roboto" panose="02000000000000000000" pitchFamily="2" charset="0"/>
                <a:ea typeface="Roboto" panose="02000000000000000000" pitchFamily="2" charset="0"/>
              </a:rPr>
              <a:t>Project IMPACT – Westchester County, NY</a:t>
            </a:r>
          </a:p>
          <a:p>
            <a:pPr marL="285750" indent="-285750">
              <a:buFont typeface="Arial" panose="020B0604020202020204" pitchFamily="34" charset="0"/>
              <a:buChar char="•"/>
            </a:pPr>
            <a:r>
              <a:rPr lang="en-US" sz="2800" dirty="0">
                <a:latin typeface="Roboto" panose="02000000000000000000" pitchFamily="2" charset="0"/>
                <a:ea typeface="Roboto" panose="02000000000000000000" pitchFamily="2" charset="0"/>
              </a:rPr>
              <a:t>Through the Looking Glass – San Francisco Bay Area, California</a:t>
            </a:r>
          </a:p>
          <a:p>
            <a:pPr marL="285750" indent="-285750">
              <a:buFont typeface="Arial" panose="020B0604020202020204" pitchFamily="34" charset="0"/>
              <a:buChar char="•"/>
            </a:pPr>
            <a:r>
              <a:rPr lang="en-US" sz="2800" dirty="0">
                <a:latin typeface="Roboto" panose="02000000000000000000" pitchFamily="2" charset="0"/>
                <a:ea typeface="Roboto" panose="02000000000000000000" pitchFamily="2" charset="0"/>
              </a:rPr>
              <a:t>Positive Parenting Program – The ARC of Massachusetts (uses elements of Step-by-Step Parenting)</a:t>
            </a:r>
          </a:p>
          <a:p>
            <a:pPr marL="285750" indent="-285750">
              <a:buFont typeface="Arial" panose="020B0604020202020204" pitchFamily="34" charset="0"/>
              <a:buChar char="•"/>
            </a:pPr>
            <a:r>
              <a:rPr lang="en-US" sz="2800" dirty="0">
                <a:latin typeface="Roboto" panose="02000000000000000000" pitchFamily="2" charset="0"/>
                <a:ea typeface="Roboto" panose="02000000000000000000" pitchFamily="2" charset="0"/>
              </a:rPr>
              <a:t>Parents with Special Needs – YAI in New York City</a:t>
            </a:r>
            <a:br>
              <a:rPr lang="en-US" sz="2400" dirty="0">
                <a:latin typeface="Roboto" panose="02000000000000000000" pitchFamily="2" charset="0"/>
                <a:ea typeface="Roboto" panose="02000000000000000000" pitchFamily="2" charset="0"/>
              </a:rPr>
            </a:br>
            <a:endParaRPr lang="en-US" sz="2400" dirty="0">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E27FCEC6-7F27-F84E-986C-F7BC00892D50}"/>
              </a:ext>
            </a:extLst>
          </p:cNvPr>
          <p:cNvSpPr txBox="1"/>
          <p:nvPr/>
        </p:nvSpPr>
        <p:spPr>
          <a:xfrm>
            <a:off x="403141" y="213562"/>
            <a:ext cx="7851511" cy="1200329"/>
          </a:xfrm>
          <a:prstGeom prst="rect">
            <a:avLst/>
          </a:prstGeom>
          <a:noFill/>
        </p:spPr>
        <p:txBody>
          <a:bodyPr wrap="square" rtlCol="0">
            <a:spAutoFit/>
          </a:bodyPr>
          <a:lstStyle/>
          <a:p>
            <a:r>
              <a:rPr lang="en-US" sz="3600" b="1" kern="700" dirty="0">
                <a:latin typeface="Roboto" panose="02000000000000000000" pitchFamily="2" charset="0"/>
                <a:ea typeface="Roboto" panose="02000000000000000000" pitchFamily="2" charset="0"/>
              </a:rPr>
              <a:t>More on the US Landscape: Existing In-Home Services</a:t>
            </a:r>
          </a:p>
        </p:txBody>
      </p:sp>
      <p:sp>
        <p:nvSpPr>
          <p:cNvPr id="7" name="Google Shape;140;p26">
            <a:extLst>
              <a:ext uri="{FF2B5EF4-FFF2-40B4-BE49-F238E27FC236}">
                <a16:creationId xmlns:a16="http://schemas.microsoft.com/office/drawing/2014/main" id="{FE5FFB29-D775-C14F-8A08-57C8B706D532}"/>
              </a:ext>
            </a:extLst>
          </p:cNvPr>
          <p:cNvSpPr/>
          <p:nvPr/>
        </p:nvSpPr>
        <p:spPr>
          <a:xfrm>
            <a:off x="0" y="6185647"/>
            <a:ext cx="12192000" cy="672353"/>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2ED69BBF-EDBD-A54D-9BBB-600305FE4E1A}"/>
              </a:ext>
            </a:extLst>
          </p:cNvPr>
          <p:cNvSpPr txBox="1"/>
          <p:nvPr/>
        </p:nvSpPr>
        <p:spPr>
          <a:xfrm>
            <a:off x="128157" y="6363040"/>
            <a:ext cx="4334841" cy="307777"/>
          </a:xfrm>
          <a:prstGeom prst="rect">
            <a:avLst/>
          </a:prstGeom>
          <a:noFill/>
        </p:spPr>
        <p:txBody>
          <a:bodyPr wrap="none" rtlCol="0">
            <a:spAutoFit/>
          </a:bodyPr>
          <a:lstStyle/>
          <a:p>
            <a:r>
              <a:rPr lang="en-US" sz="1400" b="1" dirty="0">
                <a:solidFill>
                  <a:schemeClr val="bg1"/>
                </a:solidFill>
                <a:latin typeface="Roboto" panose="02000000000000000000" pitchFamily="2" charset="0"/>
                <a:ea typeface="Roboto" panose="02000000000000000000" pitchFamily="2" charset="0"/>
              </a:rPr>
              <a:t>COLLEGE  OF HUMANITIES AND SOCIAL SCIENCES</a:t>
            </a:r>
          </a:p>
        </p:txBody>
      </p:sp>
      <p:pic>
        <p:nvPicPr>
          <p:cNvPr id="5" name="Picture 4">
            <a:extLst>
              <a:ext uri="{FF2B5EF4-FFF2-40B4-BE49-F238E27FC236}">
                <a16:creationId xmlns:a16="http://schemas.microsoft.com/office/drawing/2014/main" id="{C1ABC237-2D11-69EC-480C-1B412AE9067F}"/>
              </a:ext>
            </a:extLst>
          </p:cNvPr>
          <p:cNvPicPr>
            <a:picLocks noChangeAspect="1"/>
          </p:cNvPicPr>
          <p:nvPr/>
        </p:nvPicPr>
        <p:blipFill>
          <a:blip r:embed="rId4"/>
          <a:stretch>
            <a:fillRect/>
          </a:stretch>
        </p:blipFill>
        <p:spPr>
          <a:xfrm>
            <a:off x="9402184" y="6269093"/>
            <a:ext cx="2576549" cy="517795"/>
          </a:xfrm>
          <a:prstGeom prst="rect">
            <a:avLst/>
          </a:prstGeom>
        </p:spPr>
      </p:pic>
      <p:sp>
        <p:nvSpPr>
          <p:cNvPr id="4" name="Rectangle 3">
            <a:extLst>
              <a:ext uri="{FF2B5EF4-FFF2-40B4-BE49-F238E27FC236}">
                <a16:creationId xmlns:a16="http://schemas.microsoft.com/office/drawing/2014/main" id="{2FF02210-84DB-7DF4-1561-BE52305E17AD}"/>
              </a:ext>
            </a:extLst>
          </p:cNvPr>
          <p:cNvSpPr/>
          <p:nvPr/>
        </p:nvSpPr>
        <p:spPr>
          <a:xfrm>
            <a:off x="8618482" y="0"/>
            <a:ext cx="3573517" cy="22635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81A5800-DC88-C95B-0A9C-1973BBC4015B}"/>
              </a:ext>
            </a:extLst>
          </p:cNvPr>
          <p:cNvSpPr/>
          <p:nvPr/>
        </p:nvSpPr>
        <p:spPr>
          <a:xfrm>
            <a:off x="8618482" y="4485807"/>
            <a:ext cx="3573518" cy="16998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holding paper cut out of a family&#10;&#10;Description automatically generated">
            <a:extLst>
              <a:ext uri="{FF2B5EF4-FFF2-40B4-BE49-F238E27FC236}">
                <a16:creationId xmlns:a16="http://schemas.microsoft.com/office/drawing/2014/main" id="{68B96668-637E-69BE-41BC-98982A8B55DB}"/>
              </a:ext>
            </a:extLst>
          </p:cNvPr>
          <p:cNvPicPr>
            <a:picLocks noChangeAspect="1"/>
          </p:cNvPicPr>
          <p:nvPr/>
        </p:nvPicPr>
        <p:blipFill>
          <a:blip r:embed="rId5"/>
          <a:stretch>
            <a:fillRect/>
          </a:stretch>
        </p:blipFill>
        <p:spPr>
          <a:xfrm>
            <a:off x="8618482" y="1603258"/>
            <a:ext cx="3637236" cy="3408935"/>
          </a:xfrm>
          <a:prstGeom prst="rect">
            <a:avLst/>
          </a:prstGeom>
        </p:spPr>
      </p:pic>
    </p:spTree>
    <p:extLst>
      <p:ext uri="{BB962C8B-B14F-4D97-AF65-F5344CB8AC3E}">
        <p14:creationId xmlns:p14="http://schemas.microsoft.com/office/powerpoint/2010/main" val="661889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37259E-ED4E-324C-A3D8-8BFBA95FE84E}"/>
              </a:ext>
            </a:extLst>
          </p:cNvPr>
          <p:cNvPicPr>
            <a:picLocks noChangeAspect="1"/>
          </p:cNvPicPr>
          <p:nvPr/>
        </p:nvPicPr>
        <p:blipFill>
          <a:blip r:embed="rId3"/>
          <a:stretch>
            <a:fillRect/>
          </a:stretch>
        </p:blipFill>
        <p:spPr>
          <a:xfrm>
            <a:off x="213267" y="6012248"/>
            <a:ext cx="890704" cy="498570"/>
          </a:xfrm>
          <a:prstGeom prst="rect">
            <a:avLst/>
          </a:prstGeom>
        </p:spPr>
      </p:pic>
      <p:sp>
        <p:nvSpPr>
          <p:cNvPr id="2" name="TextBox 1">
            <a:extLst>
              <a:ext uri="{FF2B5EF4-FFF2-40B4-BE49-F238E27FC236}">
                <a16:creationId xmlns:a16="http://schemas.microsoft.com/office/drawing/2014/main" id="{67B8AE0A-81BE-234C-9459-A14B10D52E90}"/>
              </a:ext>
            </a:extLst>
          </p:cNvPr>
          <p:cNvSpPr txBox="1"/>
          <p:nvPr/>
        </p:nvSpPr>
        <p:spPr>
          <a:xfrm>
            <a:off x="625579" y="1373921"/>
            <a:ext cx="10722280" cy="4401205"/>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Roboto" panose="02000000000000000000" pitchFamily="2" charset="0"/>
                <a:ea typeface="Roboto" panose="02000000000000000000" pitchFamily="2" charset="0"/>
                <a:cs typeface="Roboto" panose="02000000000000000000" pitchFamily="2" charset="0"/>
              </a:rPr>
              <a:t>Intensive, home-based program in Westchester County, NY for parents with intellectual disabilities and/or significant learning needs</a:t>
            </a:r>
          </a:p>
          <a:p>
            <a:pPr marL="342900" indent="-342900">
              <a:buFont typeface="Arial" panose="020B0604020202020204" pitchFamily="34" charset="0"/>
              <a:buChar char="•"/>
            </a:pPr>
            <a:r>
              <a:rPr lang="en-US" sz="2800" dirty="0">
                <a:latin typeface="Roboto" panose="02000000000000000000" pitchFamily="2" charset="0"/>
                <a:ea typeface="Roboto" panose="02000000000000000000" pitchFamily="2" charset="0"/>
                <a:cs typeface="Roboto" panose="02000000000000000000" pitchFamily="2" charset="0"/>
              </a:rPr>
              <a:t>Based on Step-by-Step Parenting, but tailored for child welfare-involved parents </a:t>
            </a:r>
            <a:r>
              <a:rPr lang="en-US" dirty="0">
                <a:latin typeface="Roboto" panose="02000000000000000000" pitchFamily="2" charset="0"/>
                <a:ea typeface="Roboto" panose="02000000000000000000" pitchFamily="2" charset="0"/>
                <a:cs typeface="Roboto" panose="02000000000000000000" pitchFamily="2" charset="0"/>
              </a:rPr>
              <a:t>(Feldman et al., 1992; 1999; 2012)</a:t>
            </a:r>
          </a:p>
          <a:p>
            <a:pPr marL="342900" indent="-342900">
              <a:buFont typeface="Arial" panose="020B0604020202020204" pitchFamily="34" charset="0"/>
              <a:buChar char="•"/>
            </a:pPr>
            <a:r>
              <a:rPr lang="en-US" sz="2800" dirty="0">
                <a:latin typeface="Roboto" panose="02000000000000000000" pitchFamily="2" charset="0"/>
                <a:ea typeface="Roboto" panose="02000000000000000000" pitchFamily="2" charset="0"/>
                <a:cs typeface="Roboto" panose="02000000000000000000" pitchFamily="2" charset="0"/>
              </a:rPr>
              <a:t>Created in 2006 based on need for specialized parent training </a:t>
            </a:r>
          </a:p>
          <a:p>
            <a:pPr marL="342900" indent="-342900">
              <a:buFont typeface="Arial" panose="020B0604020202020204" pitchFamily="34" charset="0"/>
              <a:buChar char="•"/>
            </a:pPr>
            <a:r>
              <a:rPr lang="en-US" sz="2800" dirty="0">
                <a:latin typeface="Roboto" panose="02000000000000000000" pitchFamily="2" charset="0"/>
                <a:ea typeface="Roboto" panose="02000000000000000000" pitchFamily="2" charset="0"/>
                <a:cs typeface="Roboto" panose="02000000000000000000" pitchFamily="2" charset="0"/>
              </a:rPr>
              <a:t>Developed with funding support from the Westchester County Department of Social Services (DSS)</a:t>
            </a:r>
          </a:p>
          <a:p>
            <a:pPr marL="342900" indent="-342900">
              <a:buFont typeface="Arial" panose="020B0604020202020204" pitchFamily="34" charset="0"/>
              <a:buChar char="•"/>
            </a:pPr>
            <a:r>
              <a:rPr lang="en-US" sz="2800" dirty="0">
                <a:latin typeface="Roboto" panose="02000000000000000000" pitchFamily="2" charset="0"/>
                <a:ea typeface="Roboto" panose="02000000000000000000" pitchFamily="2" charset="0"/>
                <a:cs typeface="Roboto" panose="02000000000000000000" pitchFamily="2" charset="0"/>
              </a:rPr>
              <a:t>Eligible families have an IQ of 80 or less and are receiving DSS Preventive Services </a:t>
            </a:r>
          </a:p>
        </p:txBody>
      </p:sp>
      <p:sp>
        <p:nvSpPr>
          <p:cNvPr id="13" name="TextBox 12">
            <a:extLst>
              <a:ext uri="{FF2B5EF4-FFF2-40B4-BE49-F238E27FC236}">
                <a16:creationId xmlns:a16="http://schemas.microsoft.com/office/drawing/2014/main" id="{E27FCEC6-7F27-F84E-986C-F7BC00892D50}"/>
              </a:ext>
            </a:extLst>
          </p:cNvPr>
          <p:cNvSpPr txBox="1"/>
          <p:nvPr/>
        </p:nvSpPr>
        <p:spPr>
          <a:xfrm>
            <a:off x="469629" y="552025"/>
            <a:ext cx="11252742" cy="584775"/>
          </a:xfrm>
          <a:prstGeom prst="rect">
            <a:avLst/>
          </a:prstGeom>
          <a:noFill/>
        </p:spPr>
        <p:txBody>
          <a:bodyPr wrap="square" rtlCol="0">
            <a:spAutoFit/>
          </a:bodyPr>
          <a:lstStyle/>
          <a:p>
            <a:r>
              <a:rPr lang="en-US" sz="3200" b="1" kern="700" dirty="0">
                <a:latin typeface="Roboto" panose="02000000000000000000" pitchFamily="2" charset="0"/>
                <a:ea typeface="Roboto" panose="02000000000000000000" pitchFamily="2" charset="0"/>
              </a:rPr>
              <a:t>Introducing Project IMPACT</a:t>
            </a:r>
          </a:p>
        </p:txBody>
      </p:sp>
      <p:sp>
        <p:nvSpPr>
          <p:cNvPr id="7" name="Google Shape;140;p26">
            <a:extLst>
              <a:ext uri="{FF2B5EF4-FFF2-40B4-BE49-F238E27FC236}">
                <a16:creationId xmlns:a16="http://schemas.microsoft.com/office/drawing/2014/main" id="{FE5FFB29-D775-C14F-8A08-57C8B706D532}"/>
              </a:ext>
            </a:extLst>
          </p:cNvPr>
          <p:cNvSpPr/>
          <p:nvPr/>
        </p:nvSpPr>
        <p:spPr>
          <a:xfrm>
            <a:off x="0" y="6185647"/>
            <a:ext cx="12192000" cy="672353"/>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2ED69BBF-EDBD-A54D-9BBB-600305FE4E1A}"/>
              </a:ext>
            </a:extLst>
          </p:cNvPr>
          <p:cNvSpPr txBox="1"/>
          <p:nvPr/>
        </p:nvSpPr>
        <p:spPr>
          <a:xfrm>
            <a:off x="128157" y="6363040"/>
            <a:ext cx="4334841" cy="307777"/>
          </a:xfrm>
          <a:prstGeom prst="rect">
            <a:avLst/>
          </a:prstGeom>
          <a:noFill/>
        </p:spPr>
        <p:txBody>
          <a:bodyPr wrap="none" rtlCol="0">
            <a:spAutoFit/>
          </a:bodyPr>
          <a:lstStyle/>
          <a:p>
            <a:r>
              <a:rPr lang="en-US" sz="1400" b="1" dirty="0">
                <a:solidFill>
                  <a:schemeClr val="bg1"/>
                </a:solidFill>
                <a:latin typeface="Roboto" panose="02000000000000000000" pitchFamily="2" charset="0"/>
                <a:ea typeface="Roboto" panose="02000000000000000000" pitchFamily="2" charset="0"/>
              </a:rPr>
              <a:t>COLLEGE  OF HUMANITIES AND SOCIAL SCIENCES</a:t>
            </a:r>
          </a:p>
        </p:txBody>
      </p:sp>
      <p:pic>
        <p:nvPicPr>
          <p:cNvPr id="5" name="Picture 4">
            <a:extLst>
              <a:ext uri="{FF2B5EF4-FFF2-40B4-BE49-F238E27FC236}">
                <a16:creationId xmlns:a16="http://schemas.microsoft.com/office/drawing/2014/main" id="{C1ABC237-2D11-69EC-480C-1B412AE9067F}"/>
              </a:ext>
            </a:extLst>
          </p:cNvPr>
          <p:cNvPicPr>
            <a:picLocks noChangeAspect="1"/>
          </p:cNvPicPr>
          <p:nvPr/>
        </p:nvPicPr>
        <p:blipFill>
          <a:blip r:embed="rId4"/>
          <a:stretch>
            <a:fillRect/>
          </a:stretch>
        </p:blipFill>
        <p:spPr>
          <a:xfrm>
            <a:off x="9402184" y="6269093"/>
            <a:ext cx="2576549" cy="517795"/>
          </a:xfrm>
          <a:prstGeom prst="rect">
            <a:avLst/>
          </a:prstGeom>
        </p:spPr>
      </p:pic>
    </p:spTree>
    <p:extLst>
      <p:ext uri="{BB962C8B-B14F-4D97-AF65-F5344CB8AC3E}">
        <p14:creationId xmlns:p14="http://schemas.microsoft.com/office/powerpoint/2010/main" val="329285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37259E-ED4E-324C-A3D8-8BFBA95FE84E}"/>
              </a:ext>
            </a:extLst>
          </p:cNvPr>
          <p:cNvPicPr>
            <a:picLocks noChangeAspect="1"/>
          </p:cNvPicPr>
          <p:nvPr/>
        </p:nvPicPr>
        <p:blipFill>
          <a:blip r:embed="rId3"/>
          <a:stretch>
            <a:fillRect/>
          </a:stretch>
        </p:blipFill>
        <p:spPr>
          <a:xfrm>
            <a:off x="213267" y="6012248"/>
            <a:ext cx="890704" cy="498570"/>
          </a:xfrm>
          <a:prstGeom prst="rect">
            <a:avLst/>
          </a:prstGeom>
        </p:spPr>
      </p:pic>
      <p:sp>
        <p:nvSpPr>
          <p:cNvPr id="13" name="TextBox 12">
            <a:extLst>
              <a:ext uri="{FF2B5EF4-FFF2-40B4-BE49-F238E27FC236}">
                <a16:creationId xmlns:a16="http://schemas.microsoft.com/office/drawing/2014/main" id="{E27FCEC6-7F27-F84E-986C-F7BC00892D50}"/>
              </a:ext>
            </a:extLst>
          </p:cNvPr>
          <p:cNvSpPr txBox="1"/>
          <p:nvPr/>
        </p:nvSpPr>
        <p:spPr>
          <a:xfrm>
            <a:off x="4704843" y="130288"/>
            <a:ext cx="7273890" cy="646331"/>
          </a:xfrm>
          <a:prstGeom prst="rect">
            <a:avLst/>
          </a:prstGeom>
          <a:noFill/>
        </p:spPr>
        <p:txBody>
          <a:bodyPr wrap="square" rtlCol="0">
            <a:spAutoFit/>
          </a:bodyPr>
          <a:lstStyle/>
          <a:p>
            <a:r>
              <a:rPr lang="en-US" sz="3600" b="1" kern="700" dirty="0">
                <a:latin typeface="Roboto" panose="02000000000000000000" pitchFamily="2" charset="0"/>
                <a:ea typeface="Roboto" panose="02000000000000000000" pitchFamily="2" charset="0"/>
              </a:rPr>
              <a:t>Description of the Program</a:t>
            </a:r>
          </a:p>
        </p:txBody>
      </p:sp>
      <p:sp>
        <p:nvSpPr>
          <p:cNvPr id="7" name="Google Shape;140;p26">
            <a:extLst>
              <a:ext uri="{FF2B5EF4-FFF2-40B4-BE49-F238E27FC236}">
                <a16:creationId xmlns:a16="http://schemas.microsoft.com/office/drawing/2014/main" id="{FE5FFB29-D775-C14F-8A08-57C8B706D532}"/>
              </a:ext>
            </a:extLst>
          </p:cNvPr>
          <p:cNvSpPr/>
          <p:nvPr/>
        </p:nvSpPr>
        <p:spPr>
          <a:xfrm>
            <a:off x="0" y="6185647"/>
            <a:ext cx="12192000" cy="672353"/>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2ED69BBF-EDBD-A54D-9BBB-600305FE4E1A}"/>
              </a:ext>
            </a:extLst>
          </p:cNvPr>
          <p:cNvSpPr txBox="1"/>
          <p:nvPr/>
        </p:nvSpPr>
        <p:spPr>
          <a:xfrm>
            <a:off x="128157" y="6363040"/>
            <a:ext cx="4334841" cy="307777"/>
          </a:xfrm>
          <a:prstGeom prst="rect">
            <a:avLst/>
          </a:prstGeom>
          <a:noFill/>
        </p:spPr>
        <p:txBody>
          <a:bodyPr wrap="none" rtlCol="0">
            <a:spAutoFit/>
          </a:bodyPr>
          <a:lstStyle/>
          <a:p>
            <a:r>
              <a:rPr lang="en-US" sz="1400" b="1" dirty="0">
                <a:solidFill>
                  <a:schemeClr val="bg1"/>
                </a:solidFill>
                <a:latin typeface="Roboto" panose="02000000000000000000" pitchFamily="2" charset="0"/>
                <a:ea typeface="Roboto" panose="02000000000000000000" pitchFamily="2" charset="0"/>
              </a:rPr>
              <a:t>COLLEGE  OF HUMANITIES AND SOCIAL SCIENCES</a:t>
            </a:r>
          </a:p>
        </p:txBody>
      </p:sp>
      <p:pic>
        <p:nvPicPr>
          <p:cNvPr id="5" name="Picture 4">
            <a:extLst>
              <a:ext uri="{FF2B5EF4-FFF2-40B4-BE49-F238E27FC236}">
                <a16:creationId xmlns:a16="http://schemas.microsoft.com/office/drawing/2014/main" id="{C1ABC237-2D11-69EC-480C-1B412AE9067F}"/>
              </a:ext>
            </a:extLst>
          </p:cNvPr>
          <p:cNvPicPr>
            <a:picLocks noChangeAspect="1"/>
          </p:cNvPicPr>
          <p:nvPr/>
        </p:nvPicPr>
        <p:blipFill>
          <a:blip r:embed="rId4"/>
          <a:stretch>
            <a:fillRect/>
          </a:stretch>
        </p:blipFill>
        <p:spPr>
          <a:xfrm>
            <a:off x="9402184" y="6269093"/>
            <a:ext cx="2576549" cy="517795"/>
          </a:xfrm>
          <a:prstGeom prst="rect">
            <a:avLst/>
          </a:prstGeom>
        </p:spPr>
      </p:pic>
      <p:graphicFrame>
        <p:nvGraphicFramePr>
          <p:cNvPr id="3" name="Rectangle 3">
            <a:extLst>
              <a:ext uri="{FF2B5EF4-FFF2-40B4-BE49-F238E27FC236}">
                <a16:creationId xmlns:a16="http://schemas.microsoft.com/office/drawing/2014/main" id="{7E1BD0C7-2C41-A819-203B-411B73149291}"/>
              </a:ext>
            </a:extLst>
          </p:cNvPr>
          <p:cNvGraphicFramePr/>
          <p:nvPr>
            <p:extLst>
              <p:ext uri="{D42A27DB-BD31-4B8C-83A1-F6EECF244321}">
                <p14:modId xmlns:p14="http://schemas.microsoft.com/office/powerpoint/2010/main" val="425397059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Rectangle 13">
            <a:extLst>
              <a:ext uri="{FF2B5EF4-FFF2-40B4-BE49-F238E27FC236}">
                <a16:creationId xmlns:a16="http://schemas.microsoft.com/office/drawing/2014/main" id="{6ABE9625-BC69-F3C8-F664-D7852A8D0E90}"/>
              </a:ext>
            </a:extLst>
          </p:cNvPr>
          <p:cNvSpPr/>
          <p:nvPr/>
        </p:nvSpPr>
        <p:spPr>
          <a:xfrm>
            <a:off x="-1447" y="0"/>
            <a:ext cx="3573517" cy="22635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14BD756-5344-348B-467B-5939CFB2D3EC}"/>
              </a:ext>
            </a:extLst>
          </p:cNvPr>
          <p:cNvSpPr/>
          <p:nvPr/>
        </p:nvSpPr>
        <p:spPr>
          <a:xfrm>
            <a:off x="-1448" y="3949317"/>
            <a:ext cx="3573517" cy="22363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family playing a puzzle game&#10;&#10;Description automatically generated">
            <a:extLst>
              <a:ext uri="{FF2B5EF4-FFF2-40B4-BE49-F238E27FC236}">
                <a16:creationId xmlns:a16="http://schemas.microsoft.com/office/drawing/2014/main" id="{AA4C97EB-32F7-FD96-E154-818CC97865DC}"/>
              </a:ext>
            </a:extLst>
          </p:cNvPr>
          <p:cNvPicPr>
            <a:picLocks noChangeAspect="1"/>
          </p:cNvPicPr>
          <p:nvPr/>
        </p:nvPicPr>
        <p:blipFill>
          <a:blip r:embed="rId10"/>
          <a:stretch>
            <a:fillRect/>
          </a:stretch>
        </p:blipFill>
        <p:spPr>
          <a:xfrm>
            <a:off x="-1447" y="2148118"/>
            <a:ext cx="3579651" cy="2387041"/>
          </a:xfrm>
          <a:prstGeom prst="rect">
            <a:avLst/>
          </a:prstGeom>
        </p:spPr>
      </p:pic>
    </p:spTree>
    <p:extLst>
      <p:ext uri="{BB962C8B-B14F-4D97-AF65-F5344CB8AC3E}">
        <p14:creationId xmlns:p14="http://schemas.microsoft.com/office/powerpoint/2010/main" val="389791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34E63-7C51-4A59-A7D6-12D8C126EFDB}"/>
              </a:ext>
            </a:extLst>
          </p:cNvPr>
          <p:cNvSpPr>
            <a:spLocks noGrp="1"/>
          </p:cNvSpPr>
          <p:nvPr>
            <p:ph type="title"/>
          </p:nvPr>
        </p:nvSpPr>
        <p:spPr/>
        <p:txBody>
          <a:bodyPr/>
          <a:lstStyle/>
          <a:p>
            <a:r>
              <a:rPr lang="en-US" b="1" dirty="0">
                <a:latin typeface="Roboto" panose="02000000000000000000" pitchFamily="2" charset="0"/>
                <a:ea typeface="Roboto" panose="02000000000000000000" pitchFamily="2" charset="0"/>
                <a:cs typeface="Roboto" panose="02000000000000000000" pitchFamily="2" charset="0"/>
              </a:rPr>
              <a:t>Key Curriculum Domains</a:t>
            </a:r>
          </a:p>
        </p:txBody>
      </p:sp>
      <p:sp>
        <p:nvSpPr>
          <p:cNvPr id="3" name="Content Placeholder 2">
            <a:extLst>
              <a:ext uri="{FF2B5EF4-FFF2-40B4-BE49-F238E27FC236}">
                <a16:creationId xmlns:a16="http://schemas.microsoft.com/office/drawing/2014/main" id="{109A9262-B07B-4C45-8671-E477424C80B5}"/>
              </a:ext>
            </a:extLst>
          </p:cNvPr>
          <p:cNvSpPr>
            <a:spLocks noGrp="1"/>
          </p:cNvSpPr>
          <p:nvPr>
            <p:ph idx="1"/>
          </p:nvPr>
        </p:nvSpPr>
        <p:spPr/>
        <p:txBody>
          <a:bodyPr/>
          <a:lstStyle/>
          <a:p>
            <a:pPr marL="0" indent="0">
              <a:buNone/>
            </a:pPr>
            <a:r>
              <a:rPr lang="en-US" altLang="en-US" sz="2400" dirty="0">
                <a:latin typeface="Roboto" panose="02000000000000000000" pitchFamily="2" charset="0"/>
                <a:ea typeface="Roboto" panose="02000000000000000000" pitchFamily="2" charset="0"/>
                <a:cs typeface="Roboto" panose="02000000000000000000" pitchFamily="2" charset="0"/>
              </a:rPr>
              <a:t>Curriculum ranges from basic childcare skills to more complex decision-making/problem-solving skills:</a:t>
            </a:r>
          </a:p>
          <a:p>
            <a:pPr lvl="1"/>
            <a:r>
              <a:rPr lang="en-US" altLang="en-US" dirty="0">
                <a:latin typeface="Roboto" panose="02000000000000000000" pitchFamily="2" charset="0"/>
                <a:ea typeface="Roboto" panose="02000000000000000000" pitchFamily="2" charset="0"/>
                <a:cs typeface="Roboto" panose="02000000000000000000" pitchFamily="2" charset="0"/>
              </a:rPr>
              <a:t>Interaction Skills</a:t>
            </a:r>
          </a:p>
          <a:p>
            <a:pPr lvl="1"/>
            <a:r>
              <a:rPr lang="en-US" altLang="en-US" dirty="0">
                <a:latin typeface="Roboto" panose="02000000000000000000" pitchFamily="2" charset="0"/>
                <a:ea typeface="Roboto" panose="02000000000000000000" pitchFamily="2" charset="0"/>
                <a:cs typeface="Roboto" panose="02000000000000000000" pitchFamily="2" charset="0"/>
              </a:rPr>
              <a:t>Promoting Development</a:t>
            </a:r>
          </a:p>
          <a:p>
            <a:pPr lvl="1"/>
            <a:r>
              <a:rPr lang="en-US" altLang="en-US" dirty="0">
                <a:latin typeface="Roboto" panose="02000000000000000000" pitchFamily="2" charset="0"/>
                <a:ea typeface="Roboto" panose="02000000000000000000" pitchFamily="2" charset="0"/>
                <a:cs typeface="Roboto" panose="02000000000000000000" pitchFamily="2" charset="0"/>
              </a:rPr>
              <a:t>Basic Child Care</a:t>
            </a:r>
          </a:p>
          <a:p>
            <a:pPr lvl="1"/>
            <a:r>
              <a:rPr lang="en-US" altLang="en-US" dirty="0">
                <a:latin typeface="Roboto" panose="02000000000000000000" pitchFamily="2" charset="0"/>
                <a:ea typeface="Roboto" panose="02000000000000000000" pitchFamily="2" charset="0"/>
                <a:cs typeface="Roboto" panose="02000000000000000000" pitchFamily="2" charset="0"/>
              </a:rPr>
              <a:t>Safety</a:t>
            </a:r>
          </a:p>
          <a:p>
            <a:pPr lvl="1"/>
            <a:r>
              <a:rPr lang="en-US" altLang="en-US" dirty="0">
                <a:latin typeface="Roboto" panose="02000000000000000000" pitchFamily="2" charset="0"/>
                <a:ea typeface="Roboto" panose="02000000000000000000" pitchFamily="2" charset="0"/>
                <a:cs typeface="Roboto" panose="02000000000000000000" pitchFamily="2" charset="0"/>
              </a:rPr>
              <a:t>Health Safety</a:t>
            </a:r>
          </a:p>
          <a:p>
            <a:pPr lvl="1"/>
            <a:r>
              <a:rPr lang="en-US" altLang="en-US" dirty="0">
                <a:latin typeface="Roboto" panose="02000000000000000000" pitchFamily="2" charset="0"/>
                <a:ea typeface="Roboto" panose="02000000000000000000" pitchFamily="2" charset="0"/>
                <a:cs typeface="Roboto" panose="02000000000000000000" pitchFamily="2" charset="0"/>
              </a:rPr>
              <a:t>Home Management/Budgeting	</a:t>
            </a:r>
          </a:p>
          <a:p>
            <a:pPr lvl="1"/>
            <a:r>
              <a:rPr lang="en-US" altLang="en-US" dirty="0">
                <a:latin typeface="Roboto" panose="02000000000000000000" pitchFamily="2" charset="0"/>
                <a:ea typeface="Roboto" panose="02000000000000000000" pitchFamily="2" charset="0"/>
                <a:cs typeface="Roboto" panose="02000000000000000000" pitchFamily="2" charset="0"/>
              </a:rPr>
              <a:t>Problem-Solving</a:t>
            </a:r>
          </a:p>
          <a:p>
            <a:pPr lvl="1"/>
            <a:r>
              <a:rPr lang="en-US" altLang="en-US" dirty="0">
                <a:latin typeface="Roboto" panose="02000000000000000000" pitchFamily="2" charset="0"/>
                <a:ea typeface="Roboto" panose="02000000000000000000" pitchFamily="2" charset="0"/>
                <a:cs typeface="Roboto" panose="02000000000000000000" pitchFamily="2" charset="0"/>
              </a:rPr>
              <a:t>Advocacy</a:t>
            </a:r>
          </a:p>
          <a:p>
            <a:endParaRPr lang="en-US" dirty="0"/>
          </a:p>
        </p:txBody>
      </p:sp>
      <p:sp>
        <p:nvSpPr>
          <p:cNvPr id="4" name="Google Shape;140;p26">
            <a:extLst>
              <a:ext uri="{FF2B5EF4-FFF2-40B4-BE49-F238E27FC236}">
                <a16:creationId xmlns:a16="http://schemas.microsoft.com/office/drawing/2014/main" id="{88AC584B-11BC-EB21-AAB6-5C60A03733CA}"/>
              </a:ext>
            </a:extLst>
          </p:cNvPr>
          <p:cNvSpPr/>
          <p:nvPr/>
        </p:nvSpPr>
        <p:spPr>
          <a:xfrm>
            <a:off x="0" y="6185647"/>
            <a:ext cx="12192000" cy="672353"/>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60821D50-E838-EDC0-0023-4C325B31BB63}"/>
              </a:ext>
            </a:extLst>
          </p:cNvPr>
          <p:cNvSpPr txBox="1"/>
          <p:nvPr/>
        </p:nvSpPr>
        <p:spPr>
          <a:xfrm>
            <a:off x="128157" y="6363040"/>
            <a:ext cx="4334841" cy="307777"/>
          </a:xfrm>
          <a:prstGeom prst="rect">
            <a:avLst/>
          </a:prstGeom>
          <a:noFill/>
        </p:spPr>
        <p:txBody>
          <a:bodyPr wrap="none" rtlCol="0">
            <a:spAutoFit/>
          </a:bodyPr>
          <a:lstStyle/>
          <a:p>
            <a:r>
              <a:rPr lang="en-US" sz="1400" b="1">
                <a:solidFill>
                  <a:schemeClr val="bg1"/>
                </a:solidFill>
                <a:latin typeface="Roboto" panose="02000000000000000000" pitchFamily="2" charset="0"/>
                <a:ea typeface="Roboto" panose="02000000000000000000" pitchFamily="2" charset="0"/>
              </a:rPr>
              <a:t>COLLEGE  OF HUMANITIES AND SOCIAL SCIENCES</a:t>
            </a:r>
            <a:endParaRPr lang="en-US" sz="1400" b="1" dirty="0">
              <a:solidFill>
                <a:schemeClr val="bg1"/>
              </a:solidFill>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id="{92D3445C-D44D-414B-1F73-1982BD9C8DE8}"/>
              </a:ext>
            </a:extLst>
          </p:cNvPr>
          <p:cNvPicPr>
            <a:picLocks noChangeAspect="1"/>
          </p:cNvPicPr>
          <p:nvPr/>
        </p:nvPicPr>
        <p:blipFill>
          <a:blip r:embed="rId3"/>
          <a:stretch>
            <a:fillRect/>
          </a:stretch>
        </p:blipFill>
        <p:spPr>
          <a:xfrm>
            <a:off x="9402184" y="6269093"/>
            <a:ext cx="2576549" cy="517795"/>
          </a:xfrm>
          <a:prstGeom prst="rect">
            <a:avLst/>
          </a:prstGeom>
        </p:spPr>
      </p:pic>
    </p:spTree>
    <p:extLst>
      <p:ext uri="{BB962C8B-B14F-4D97-AF65-F5344CB8AC3E}">
        <p14:creationId xmlns:p14="http://schemas.microsoft.com/office/powerpoint/2010/main" val="2346411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D2D44-047A-AA9B-2DF8-ABE12FE56D13}"/>
              </a:ext>
            </a:extLst>
          </p:cNvPr>
          <p:cNvSpPr>
            <a:spLocks noGrp="1"/>
          </p:cNvSpPr>
          <p:nvPr>
            <p:ph type="title"/>
          </p:nvPr>
        </p:nvSpPr>
        <p:spPr>
          <a:xfrm>
            <a:off x="538397" y="196754"/>
            <a:ext cx="10515600" cy="1325563"/>
          </a:xfrm>
        </p:spPr>
        <p:txBody>
          <a:bodyPr/>
          <a:lstStyle/>
          <a:p>
            <a:r>
              <a:rPr lang="en-US" b="1" dirty="0">
                <a:latin typeface="Roboto" panose="02000000000000000000" pitchFamily="2" charset="0"/>
                <a:ea typeface="Roboto" panose="02000000000000000000" pitchFamily="2" charset="0"/>
                <a:cs typeface="Roboto" panose="02000000000000000000" pitchFamily="2" charset="0"/>
              </a:rPr>
              <a:t>Building on prior research</a:t>
            </a:r>
          </a:p>
        </p:txBody>
      </p:sp>
      <p:sp>
        <p:nvSpPr>
          <p:cNvPr id="3" name="Content Placeholder 2">
            <a:extLst>
              <a:ext uri="{FF2B5EF4-FFF2-40B4-BE49-F238E27FC236}">
                <a16:creationId xmlns:a16="http://schemas.microsoft.com/office/drawing/2014/main" id="{2793C2BA-F72B-BFE5-11D0-D03550F9926F}"/>
              </a:ext>
            </a:extLst>
          </p:cNvPr>
          <p:cNvSpPr>
            <a:spLocks noGrp="1"/>
          </p:cNvSpPr>
          <p:nvPr>
            <p:ph idx="1"/>
          </p:nvPr>
        </p:nvSpPr>
        <p:spPr>
          <a:xfrm>
            <a:off x="538397" y="1495841"/>
            <a:ext cx="11108960" cy="4502623"/>
          </a:xfrm>
        </p:spPr>
        <p:txBody>
          <a:bodyPr>
            <a:normAutofit/>
          </a:bodyPr>
          <a:lstStyle/>
          <a:p>
            <a:r>
              <a:rPr lang="en-US" dirty="0">
                <a:latin typeface="Roboto" panose="02000000000000000000" pitchFamily="2" charset="0"/>
                <a:ea typeface="Roboto" panose="02000000000000000000" pitchFamily="2" charset="0"/>
                <a:cs typeface="Roboto" panose="02000000000000000000" pitchFamily="2" charset="0"/>
              </a:rPr>
              <a:t>2013 – Small study found improvements in parenting skills and quality of home environment (N=50)</a:t>
            </a:r>
            <a:r>
              <a:rPr lang="en-US" sz="1800" dirty="0">
                <a:latin typeface="Roboto" panose="02000000000000000000" pitchFamily="2" charset="0"/>
                <a:ea typeface="Roboto" panose="02000000000000000000" pitchFamily="2" charset="0"/>
                <a:cs typeface="Roboto" panose="02000000000000000000" pitchFamily="2" charset="0"/>
              </a:rPr>
              <a:t>(Rao, 2013)</a:t>
            </a:r>
            <a:endParaRPr lang="en-US"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2021 (Study 1) – Participation in Project IMPACT led to improvements in parenting skills while controlling for covariates (# of children in family, children’s behavior, amount of time spent in program)(N=133) </a:t>
            </a:r>
            <a:r>
              <a:rPr lang="en-US" sz="1800" dirty="0">
                <a:latin typeface="Roboto" panose="02000000000000000000" pitchFamily="2" charset="0"/>
                <a:ea typeface="Roboto" panose="02000000000000000000" pitchFamily="2" charset="0"/>
                <a:cs typeface="Roboto" panose="02000000000000000000" pitchFamily="2" charset="0"/>
              </a:rPr>
              <a:t>(</a:t>
            </a:r>
            <a:r>
              <a:rPr lang="en-US" sz="1800" dirty="0" err="1">
                <a:latin typeface="Roboto" panose="02000000000000000000" pitchFamily="2" charset="0"/>
                <a:ea typeface="Roboto" panose="02000000000000000000" pitchFamily="2" charset="0"/>
                <a:cs typeface="Roboto" panose="02000000000000000000" pitchFamily="2" charset="0"/>
              </a:rPr>
              <a:t>Augsberger</a:t>
            </a:r>
            <a:r>
              <a:rPr lang="en-US" sz="1800" dirty="0">
                <a:latin typeface="Roboto" panose="02000000000000000000" pitchFamily="2" charset="0"/>
                <a:ea typeface="Roboto" panose="02000000000000000000" pitchFamily="2" charset="0"/>
                <a:cs typeface="Roboto" panose="02000000000000000000" pitchFamily="2" charset="0"/>
              </a:rPr>
              <a:t> et al., 2021)</a:t>
            </a:r>
            <a:endParaRPr lang="en-US" dirty="0">
              <a:latin typeface="Roboto" panose="02000000000000000000" pitchFamily="2" charset="0"/>
              <a:ea typeface="Roboto" panose="02000000000000000000" pitchFamily="2" charset="0"/>
              <a:cs typeface="Roboto" panose="02000000000000000000" pitchFamily="2" charset="0"/>
            </a:endParaRPr>
          </a:p>
          <a:p>
            <a:r>
              <a:rPr lang="en-US" dirty="0">
                <a:latin typeface="Roboto" panose="02000000000000000000" pitchFamily="2" charset="0"/>
                <a:ea typeface="Roboto" panose="02000000000000000000" pitchFamily="2" charset="0"/>
                <a:cs typeface="Roboto" panose="02000000000000000000" pitchFamily="2" charset="0"/>
              </a:rPr>
              <a:t>2021 (Study 2) – Participation in Project IMPACT was related to less family separation (N=133) </a:t>
            </a:r>
            <a:r>
              <a:rPr lang="en-US" sz="1800" dirty="0">
                <a:latin typeface="Roboto" panose="02000000000000000000" pitchFamily="2" charset="0"/>
                <a:ea typeface="Roboto" panose="02000000000000000000" pitchFamily="2" charset="0"/>
                <a:cs typeface="Roboto" panose="02000000000000000000" pitchFamily="2" charset="0"/>
              </a:rPr>
              <a:t>(Zeitlin et al., 2021)</a:t>
            </a:r>
            <a:endParaRPr lang="en-US"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r>
              <a:rPr lang="en-US" dirty="0">
                <a:latin typeface="Roboto" panose="02000000000000000000" pitchFamily="2" charset="0"/>
                <a:ea typeface="Roboto" panose="02000000000000000000" pitchFamily="2" charset="0"/>
                <a:cs typeface="Roboto" panose="02000000000000000000" pitchFamily="2" charset="0"/>
              </a:rPr>
              <a:t>Completers had lower rates of family separation</a:t>
            </a:r>
          </a:p>
          <a:p>
            <a:pPr lvl="1">
              <a:buFont typeface="Courier New" panose="02070309020205020404" pitchFamily="49" charset="0"/>
              <a:buChar char="o"/>
            </a:pPr>
            <a:r>
              <a:rPr lang="en-US" dirty="0">
                <a:latin typeface="Roboto" panose="02000000000000000000" pitchFamily="2" charset="0"/>
                <a:ea typeface="Roboto" panose="02000000000000000000" pitchFamily="2" charset="0"/>
                <a:cs typeface="Roboto" panose="02000000000000000000" pitchFamily="2" charset="0"/>
              </a:rPr>
              <a:t>More time spent in program was related to lower rates of family separation</a:t>
            </a:r>
          </a:p>
        </p:txBody>
      </p:sp>
      <p:sp>
        <p:nvSpPr>
          <p:cNvPr id="4" name="Google Shape;140;p26">
            <a:extLst>
              <a:ext uri="{FF2B5EF4-FFF2-40B4-BE49-F238E27FC236}">
                <a16:creationId xmlns:a16="http://schemas.microsoft.com/office/drawing/2014/main" id="{2049D18C-7829-DC57-0AF9-1563A0DB3385}"/>
              </a:ext>
            </a:extLst>
          </p:cNvPr>
          <p:cNvSpPr/>
          <p:nvPr/>
        </p:nvSpPr>
        <p:spPr>
          <a:xfrm>
            <a:off x="0" y="6185647"/>
            <a:ext cx="12192000" cy="672353"/>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CA9C42F3-188E-B93A-64AB-FC963CD55334}"/>
              </a:ext>
            </a:extLst>
          </p:cNvPr>
          <p:cNvSpPr txBox="1"/>
          <p:nvPr/>
        </p:nvSpPr>
        <p:spPr>
          <a:xfrm>
            <a:off x="128157" y="6363040"/>
            <a:ext cx="4334841" cy="307777"/>
          </a:xfrm>
          <a:prstGeom prst="rect">
            <a:avLst/>
          </a:prstGeom>
          <a:noFill/>
        </p:spPr>
        <p:txBody>
          <a:bodyPr wrap="none" rtlCol="0">
            <a:spAutoFit/>
          </a:bodyPr>
          <a:lstStyle/>
          <a:p>
            <a:r>
              <a:rPr lang="en-US" sz="1400" b="1" dirty="0">
                <a:solidFill>
                  <a:schemeClr val="bg1"/>
                </a:solidFill>
                <a:latin typeface="Roboto" panose="02000000000000000000" pitchFamily="2" charset="0"/>
                <a:ea typeface="Roboto" panose="02000000000000000000" pitchFamily="2" charset="0"/>
              </a:rPr>
              <a:t>COLLEGE  OF HUMANITIES AND SOCIAL SCIENCES</a:t>
            </a:r>
          </a:p>
        </p:txBody>
      </p:sp>
      <p:pic>
        <p:nvPicPr>
          <p:cNvPr id="6" name="Picture 5">
            <a:extLst>
              <a:ext uri="{FF2B5EF4-FFF2-40B4-BE49-F238E27FC236}">
                <a16:creationId xmlns:a16="http://schemas.microsoft.com/office/drawing/2014/main" id="{93A6E4B1-BF84-F003-8426-B488383619C1}"/>
              </a:ext>
            </a:extLst>
          </p:cNvPr>
          <p:cNvPicPr>
            <a:picLocks noChangeAspect="1"/>
          </p:cNvPicPr>
          <p:nvPr/>
        </p:nvPicPr>
        <p:blipFill>
          <a:blip r:embed="rId3"/>
          <a:stretch>
            <a:fillRect/>
          </a:stretch>
        </p:blipFill>
        <p:spPr>
          <a:xfrm>
            <a:off x="9402184" y="6269093"/>
            <a:ext cx="2576549" cy="517795"/>
          </a:xfrm>
          <a:prstGeom prst="rect">
            <a:avLst/>
          </a:prstGeom>
        </p:spPr>
      </p:pic>
    </p:spTree>
    <p:extLst>
      <p:ext uri="{BB962C8B-B14F-4D97-AF65-F5344CB8AC3E}">
        <p14:creationId xmlns:p14="http://schemas.microsoft.com/office/powerpoint/2010/main" val="116146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D2D44-047A-AA9B-2DF8-ABE12FE56D13}"/>
              </a:ext>
            </a:extLst>
          </p:cNvPr>
          <p:cNvSpPr>
            <a:spLocks noGrp="1"/>
          </p:cNvSpPr>
          <p:nvPr>
            <p:ph type="title"/>
          </p:nvPr>
        </p:nvSpPr>
        <p:spPr>
          <a:xfrm>
            <a:off x="538397" y="196754"/>
            <a:ext cx="10515600" cy="1325563"/>
          </a:xfrm>
        </p:spPr>
        <p:txBody>
          <a:bodyPr/>
          <a:lstStyle/>
          <a:p>
            <a:r>
              <a:rPr lang="en-US" b="1" dirty="0">
                <a:latin typeface="Roboto" panose="02000000000000000000" pitchFamily="2" charset="0"/>
                <a:ea typeface="Roboto" panose="02000000000000000000" pitchFamily="2" charset="0"/>
                <a:cs typeface="Roboto" panose="02000000000000000000" pitchFamily="2" charset="0"/>
              </a:rPr>
              <a:t>Our Research Question</a:t>
            </a:r>
          </a:p>
        </p:txBody>
      </p:sp>
      <p:sp>
        <p:nvSpPr>
          <p:cNvPr id="3" name="Content Placeholder 2">
            <a:extLst>
              <a:ext uri="{FF2B5EF4-FFF2-40B4-BE49-F238E27FC236}">
                <a16:creationId xmlns:a16="http://schemas.microsoft.com/office/drawing/2014/main" id="{2793C2BA-F72B-BFE5-11D0-D03550F9926F}"/>
              </a:ext>
            </a:extLst>
          </p:cNvPr>
          <p:cNvSpPr>
            <a:spLocks noGrp="1"/>
          </p:cNvSpPr>
          <p:nvPr>
            <p:ph idx="1"/>
          </p:nvPr>
        </p:nvSpPr>
        <p:spPr>
          <a:xfrm>
            <a:off x="538397" y="1495841"/>
            <a:ext cx="11108960" cy="4502623"/>
          </a:xfrm>
        </p:spPr>
        <p:txBody>
          <a:bodyPr anchor="ctr">
            <a:normAutofit/>
          </a:bodyPr>
          <a:lstStyle/>
          <a:p>
            <a:pPr marL="0" indent="0">
              <a:buNone/>
            </a:pPr>
            <a:r>
              <a:rPr lang="en-US" sz="3200" dirty="0">
                <a:latin typeface="Roboto" panose="02000000000000000000" pitchFamily="2" charset="0"/>
                <a:ea typeface="Roboto" panose="02000000000000000000" pitchFamily="2" charset="0"/>
                <a:cs typeface="Roboto" panose="02000000000000000000" pitchFamily="2" charset="0"/>
              </a:rPr>
              <a:t>Is Project IMPACT effective at reducing family separation compared to: </a:t>
            </a:r>
          </a:p>
          <a:p>
            <a:pPr marL="514350" indent="-514350">
              <a:buFont typeface="+mj-lt"/>
              <a:buAutoNum type="arabicPeriod"/>
            </a:pPr>
            <a:r>
              <a:rPr lang="en-US" sz="3200" dirty="0">
                <a:latin typeface="Roboto" panose="02000000000000000000" pitchFamily="2" charset="0"/>
                <a:ea typeface="Roboto" panose="02000000000000000000" pitchFamily="2" charset="0"/>
                <a:cs typeface="Roboto" panose="02000000000000000000" pitchFamily="2" charset="0"/>
              </a:rPr>
              <a:t>Non-specialized family preservation services</a:t>
            </a:r>
          </a:p>
          <a:p>
            <a:pPr marL="514350" indent="-514350">
              <a:buFont typeface="+mj-lt"/>
              <a:buAutoNum type="arabicPeriod"/>
            </a:pPr>
            <a:r>
              <a:rPr lang="en-US" sz="3200" dirty="0">
                <a:latin typeface="Roboto" panose="02000000000000000000" pitchFamily="2" charset="0"/>
                <a:ea typeface="Roboto" panose="02000000000000000000" pitchFamily="2" charset="0"/>
                <a:cs typeface="Roboto" panose="02000000000000000000" pitchFamily="2" charset="0"/>
              </a:rPr>
              <a:t>No family preservation services (TAU)</a:t>
            </a:r>
          </a:p>
        </p:txBody>
      </p:sp>
      <p:sp>
        <p:nvSpPr>
          <p:cNvPr id="4" name="Google Shape;140;p26">
            <a:extLst>
              <a:ext uri="{FF2B5EF4-FFF2-40B4-BE49-F238E27FC236}">
                <a16:creationId xmlns:a16="http://schemas.microsoft.com/office/drawing/2014/main" id="{2049D18C-7829-DC57-0AF9-1563A0DB3385}"/>
              </a:ext>
            </a:extLst>
          </p:cNvPr>
          <p:cNvSpPr/>
          <p:nvPr/>
        </p:nvSpPr>
        <p:spPr>
          <a:xfrm>
            <a:off x="0" y="6185647"/>
            <a:ext cx="12192000" cy="672353"/>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CA9C42F3-188E-B93A-64AB-FC963CD55334}"/>
              </a:ext>
            </a:extLst>
          </p:cNvPr>
          <p:cNvSpPr txBox="1"/>
          <p:nvPr/>
        </p:nvSpPr>
        <p:spPr>
          <a:xfrm>
            <a:off x="128157" y="6363040"/>
            <a:ext cx="4334841" cy="307777"/>
          </a:xfrm>
          <a:prstGeom prst="rect">
            <a:avLst/>
          </a:prstGeom>
          <a:noFill/>
        </p:spPr>
        <p:txBody>
          <a:bodyPr wrap="none" rtlCol="0">
            <a:spAutoFit/>
          </a:bodyPr>
          <a:lstStyle/>
          <a:p>
            <a:r>
              <a:rPr lang="en-US" sz="1400" b="1" dirty="0">
                <a:solidFill>
                  <a:schemeClr val="bg1"/>
                </a:solidFill>
                <a:latin typeface="Roboto" panose="02000000000000000000" pitchFamily="2" charset="0"/>
                <a:ea typeface="Roboto" panose="02000000000000000000" pitchFamily="2" charset="0"/>
              </a:rPr>
              <a:t>COLLEGE  OF HUMANITIES AND SOCIAL SCIENCES</a:t>
            </a:r>
          </a:p>
        </p:txBody>
      </p:sp>
      <p:pic>
        <p:nvPicPr>
          <p:cNvPr id="6" name="Picture 5">
            <a:extLst>
              <a:ext uri="{FF2B5EF4-FFF2-40B4-BE49-F238E27FC236}">
                <a16:creationId xmlns:a16="http://schemas.microsoft.com/office/drawing/2014/main" id="{93A6E4B1-BF84-F003-8426-B488383619C1}"/>
              </a:ext>
            </a:extLst>
          </p:cNvPr>
          <p:cNvPicPr>
            <a:picLocks noChangeAspect="1"/>
          </p:cNvPicPr>
          <p:nvPr/>
        </p:nvPicPr>
        <p:blipFill>
          <a:blip r:embed="rId3"/>
          <a:stretch>
            <a:fillRect/>
          </a:stretch>
        </p:blipFill>
        <p:spPr>
          <a:xfrm>
            <a:off x="9402184" y="6269093"/>
            <a:ext cx="2576549" cy="517795"/>
          </a:xfrm>
          <a:prstGeom prst="rect">
            <a:avLst/>
          </a:prstGeom>
        </p:spPr>
      </p:pic>
    </p:spTree>
    <p:extLst>
      <p:ext uri="{BB962C8B-B14F-4D97-AF65-F5344CB8AC3E}">
        <p14:creationId xmlns:p14="http://schemas.microsoft.com/office/powerpoint/2010/main" val="1272724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2658</TotalTime>
  <Words>2422</Words>
  <Application>Microsoft Macintosh PowerPoint</Application>
  <PresentationFormat>Widescreen</PresentationFormat>
  <Paragraphs>310</Paragraphs>
  <Slides>20</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Courier New</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Key Curriculum Domains</vt:lpstr>
      <vt:lpstr>Building on prior research</vt:lpstr>
      <vt:lpstr>Our Research Question</vt:lpstr>
      <vt:lpstr>Our participants</vt:lpstr>
      <vt:lpstr>What we measured</vt:lpstr>
      <vt:lpstr>Treatment Effects Analysis</vt:lpstr>
      <vt:lpstr>PowerPoint Presentation</vt:lpstr>
      <vt:lpstr>Project IMPACT families initially had higher needs: Example</vt:lpstr>
      <vt:lpstr>Project IMPACT compared to non-specialized family preservation</vt:lpstr>
      <vt:lpstr>Project IMPACT compared to no family preservation</vt:lpstr>
      <vt:lpstr>Discussion</vt:lpstr>
      <vt:lpstr>Largest Study Weaknesses</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Wendy Zeitlin</cp:lastModifiedBy>
  <cp:revision>75</cp:revision>
  <cp:lastPrinted>2020-09-15T19:13:05Z</cp:lastPrinted>
  <dcterms:created xsi:type="dcterms:W3CDTF">2019-10-10T14:45:44Z</dcterms:created>
  <dcterms:modified xsi:type="dcterms:W3CDTF">2024-07-30T14:33:16Z</dcterms:modified>
</cp:coreProperties>
</file>