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y="5143500" cx="9144000"/>
  <p:notesSz cx="6858000" cy="9144000"/>
  <p:embeddedFontLst>
    <p:embeddedFont>
      <p:font typeface="Roboto"/>
      <p:regular r:id="rId65"/>
      <p:bold r:id="rId66"/>
      <p:italic r:id="rId67"/>
      <p:boldItalic r:id="rId68"/>
    </p:embeddedFont>
    <p:embeddedFont>
      <p:font typeface="Arimo"/>
      <p:regular r:id="rId69"/>
      <p:bold r:id="rId70"/>
      <p:italic r:id="rId71"/>
      <p:boldItalic r:id="rId72"/>
    </p:embeddedFont>
    <p:embeddedFont>
      <p:font typeface="Helvetica Neue"/>
      <p:regular r:id="rId73"/>
      <p:bold r:id="rId74"/>
      <p:italic r:id="rId75"/>
      <p:boldItalic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778C8A-4165-42F6-8FF4-C54EC5BB92EA}">
  <a:tblStyle styleId="{E5778C8A-4165-42F6-8FF4-C54EC5BB9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HelveticaNeue-regular.fntdata"/><Relationship Id="rId72" Type="http://schemas.openxmlformats.org/officeDocument/2006/relationships/font" Target="fonts/Arimo-boldItalic.fntdata"/><Relationship Id="rId31" Type="http://schemas.openxmlformats.org/officeDocument/2006/relationships/slide" Target="slides/slide25.xml"/><Relationship Id="rId75" Type="http://schemas.openxmlformats.org/officeDocument/2006/relationships/font" Target="fonts/HelveticaNeue-italic.fntdata"/><Relationship Id="rId30" Type="http://schemas.openxmlformats.org/officeDocument/2006/relationships/slide" Target="slides/slide24.xml"/><Relationship Id="rId74" Type="http://schemas.openxmlformats.org/officeDocument/2006/relationships/font" Target="fonts/HelveticaNeue-bold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schemas.openxmlformats.org/officeDocument/2006/relationships/font" Target="fonts/HelveticaNeue-bold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Arimo-italic.fntdata"/><Relationship Id="rId70" Type="http://schemas.openxmlformats.org/officeDocument/2006/relationships/font" Target="fonts/Arim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Roboto-bold.fntdata"/><Relationship Id="rId21" Type="http://schemas.openxmlformats.org/officeDocument/2006/relationships/slide" Target="slides/slide15.xml"/><Relationship Id="rId65" Type="http://schemas.openxmlformats.org/officeDocument/2006/relationships/font" Target="fonts/Roboto-regular.fntdata"/><Relationship Id="rId24" Type="http://schemas.openxmlformats.org/officeDocument/2006/relationships/slide" Target="slides/slide18.xml"/><Relationship Id="rId68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67" Type="http://schemas.openxmlformats.org/officeDocument/2006/relationships/font" Target="fonts/Roboto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Arim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d579f57e9_0_0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13d579f57e9_0_0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d579f57e9_0_59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3d579f57e9_0_59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d579f57e9_0_61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d579f57e9_0_61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d579f57e9_0_62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3d579f57e9_0_62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d579f57e9_0_18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3d579f57e9_0_18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d579f57e9_0_64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3d579f57e9_0_64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d93ad3ef3_0_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3d93ad3ef3_0_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d93ad3ef3_0_2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d93ad3ef3_0_2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d93ad3ef3_0_3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3d93ad3ef3_0_3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d579f57e9_0_20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3d579f57e9_0_20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d579f57e9_0_21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3d579f57e9_0_21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d579f57e9_0_11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3d579f57e9_0_11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d579f57e9_0_22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3d579f57e9_0_22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d579f57e9_0_24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3d579f57e9_0_24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6b4fe4fe6_0_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36b4fe4fe6_0_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b2a5ea023_0_2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28b2a5ea023_0_2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b2a5ea023_0_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8b2a5ea023_0_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3d579f57e9_0_25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13d579f57e9_0_25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d579f57e9_0_27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13d579f57e9_0_27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d579f57e9_0_28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13d579f57e9_0_28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d579f57e9_0_29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13d579f57e9_0_29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d579f57e9_0_31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13d579f57e9_0_31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d579f57e9_0_24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3d579f57e9_0_24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3d579f57e9_0_32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13d579f57e9_0_32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3d579f57e9_0_34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13d579f57e9_0_34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3d579f57e9_0_35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g13d579f57e9_0_35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3d579f57e9_0_38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13d579f57e9_0_38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3d579f57e9_0_36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13d579f57e9_0_36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3d579f57e9_0_397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g13d579f57e9_0_397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3d579f57e9_0_41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13d579f57e9_0_41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3d579f57e9_0_42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13d579f57e9_0_42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d579f57e9_0_43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13d579f57e9_0_43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d579f57e9_0_45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13d579f57e9_0_45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d579f57e9_0_3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3d579f57e9_0_3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88465b66c4_0_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288465b66c4_0_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88465b66c4_0_1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288465b66c4_0_1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8885bd8869_0_2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28885bd8869_0_2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8885bd8869_0_16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8885bd8869_0_16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8885bd8869_0_32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28885bd8869_0_32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88465b66c4_0_3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288465b66c4_0_3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8b3543a359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8b3543a359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8b3543a359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8b3543a359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8b3543a359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8b3543a359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8b3543a359_5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8b3543a359_5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d579f57e9_0_131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3d579f57e9_0_131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8b3543a359_5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8b3543a359_5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8b3543a359_5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8b3543a359_5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8b3543a359_5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8b3543a359_5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8b3543a359_5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28b3543a359_5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8b3543a359_5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8b3543a359_5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8b3543a359_5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28b3543a359_5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88465b66c4_0_64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g288465b66c4_0_64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88465b66c4_0_9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g288465b66c4_0_9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88465b66c4_0_110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g288465b66c4_0_110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d579f57e9_0_145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3d579f57e9_0_145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d579f57e9_0_58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3d579f57e9_0_58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d579f57e9_0_159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d579f57e9_0_159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d579f57e9_0_173:notes"/>
          <p:cNvSpPr txBox="1"/>
          <p:nvPr>
            <p:ph idx="1" type="body"/>
          </p:nvPr>
        </p:nvSpPr>
        <p:spPr>
          <a:xfrm>
            <a:off x="0" y="0"/>
            <a:ext cx="22131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3d579f57e9_0_173:notes"/>
          <p:cNvSpPr/>
          <p:nvPr>
            <p:ph idx="2" type="sldImg"/>
          </p:nvPr>
        </p:nvSpPr>
        <p:spPr>
          <a:xfrm>
            <a:off x="1143221" y="685793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525417" y="4852898"/>
            <a:ext cx="2781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1836611" y="4852898"/>
            <a:ext cx="23217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4803" y="4877324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792084" y="219919"/>
            <a:ext cx="75597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400" u="sng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731187" y="1663040"/>
            <a:ext cx="76818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4525417" y="4852898"/>
            <a:ext cx="2781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1836611" y="4852898"/>
            <a:ext cx="23217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44803" y="4877324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minecraft.makecode.com/courses/csintro/functions/unplugged" TargetMode="External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hyperlink" Target="https://www.alice.org/" TargetMode="External"/><Relationship Id="rId5" Type="http://schemas.openxmlformats.org/officeDocument/2006/relationships/hyperlink" Target="https://studio.code.org/hoc/1" TargetMode="External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hyperlink" Target="https://www.cs2n.org/u/mp/badge_pages/698" TargetMode="External"/><Relationship Id="rId5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docs.google.com/drawings/d/1prftre_LFzOqIfSX8zAugz-peaNupdzGrrRYZkFF7Rs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hyperlink" Target="https://www.canyoucompute.co.uk/l10-pseudocode.html" TargetMode="External"/><Relationship Id="rId5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www.bettycrocker.com/recipes/classic-pancakes/77a89da1-fd56-494b-874a-55f9195c1413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mailto:a.nash@eastorange.k12.nj.us" TargetMode="External"/><Relationship Id="rId5" Type="http://schemas.openxmlformats.org/officeDocument/2006/relationships/hyperlink" Target="https://docs.google.com/forms/d/e/1FAIpQLScWKyCFc_Qh8_FDVUaHVCeJbZqdMuLXIysU3t4oj5FBH9vK6Q/viewform" TargetMode="External"/><Relationship Id="rId6" Type="http://schemas.openxmlformats.org/officeDocument/2006/relationships/hyperlink" Target="mailto:shinm@montclair.edu" TargetMode="External"/><Relationship Id="rId7" Type="http://schemas.openxmlformats.org/officeDocument/2006/relationships/hyperlink" Target="mailto:sfeinstein@montclair.k12.nj.us" TargetMode="External"/><Relationship Id="rId8" Type="http://schemas.openxmlformats.org/officeDocument/2006/relationships/hyperlink" Target="mailto:hagiwaras@montclair.ed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9722" t="23826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4306610" y="4852898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 title="Overlay Graphic"/>
          <p:cNvSpPr/>
          <p:nvPr/>
        </p:nvSpPr>
        <p:spPr>
          <a:xfrm>
            <a:off x="3691893" y="0"/>
            <a:ext cx="3125400" cy="5143500"/>
          </a:xfrm>
          <a:prstGeom prst="rect">
            <a:avLst/>
          </a:prstGeom>
          <a:solidFill>
            <a:srgbClr val="C50202">
              <a:alpha val="5224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80E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802294" y="184875"/>
            <a:ext cx="2929800" cy="19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SCIENCE FOR EVERYONE, EVERYWHERE</a:t>
            </a:r>
            <a:endParaRPr b="1" sz="3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Algorithms and Programming</a:t>
            </a:r>
            <a:endParaRPr b="1" sz="3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 title="Overlay Graphic"/>
          <p:cNvSpPr/>
          <p:nvPr/>
        </p:nvSpPr>
        <p:spPr>
          <a:xfrm>
            <a:off x="3691931" y="4034794"/>
            <a:ext cx="3125400" cy="11088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181" y="4343400"/>
            <a:ext cx="2929823" cy="48781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960863" y="4652006"/>
            <a:ext cx="218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NJDOE Standards 22E00178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NJDOE Hub 22E00173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 txBox="1"/>
          <p:nvPr>
            <p:ph type="title"/>
          </p:nvPr>
        </p:nvSpPr>
        <p:spPr>
          <a:xfrm>
            <a:off x="563475" y="219925"/>
            <a:ext cx="8494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Version Example - Revision 1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728100" y="784450"/>
            <a:ext cx="8139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adding two numbers, so I will need to input two numbers and save those somewhere.  Then I have to add them.  Then i have to tell the user the result.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1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two numbers from user typing in number on the keyboard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save them in a container that holds data -&gt; variables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numbers and save in the result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the result for the user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24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04" name="Google Shape;204;p24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5" name="Google Shape;20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 txBox="1"/>
          <p:nvPr>
            <p:ph type="title"/>
          </p:nvPr>
        </p:nvSpPr>
        <p:spPr>
          <a:xfrm>
            <a:off x="563475" y="219925"/>
            <a:ext cx="8494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Version Example - Revision 2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728100" y="784450"/>
            <a:ext cx="8139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1 -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more details -&gt; Revision 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two numbers from user typing in number on the keyboard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first number through an input statement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my result to variable number1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second number from an input statement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my result to variable number2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save them in a container that holds data -&gt; variables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done in the above steps.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numbers and save in the result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result variable to hold the value of the addition.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number1 and number2 - save the addition value in variable result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the result for the user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output statement to the print out result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25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19" name="Google Shape;219;p25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0" name="Google Shape;22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 txBox="1"/>
          <p:nvPr>
            <p:ph type="title"/>
          </p:nvPr>
        </p:nvSpPr>
        <p:spPr>
          <a:xfrm>
            <a:off x="312775" y="-64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Version Example - </a:t>
            </a:r>
            <a:r>
              <a:rPr lang="en">
                <a:solidFill>
                  <a:srgbClr val="D1190D"/>
                </a:solidFill>
              </a:rPr>
              <a:t>Translation phase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26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33" name="Google Shape;233;p26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4" name="Google Shape;23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90625" y="691525"/>
            <a:ext cx="4222200" cy="3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●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1 - with more details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○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two numbers from user typing in number on the keyboard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first number through an input statement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my result to variable number1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second number from an input statement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my result to variable number2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○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save them in a container that holds data -&gt; variables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done in the above steps.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○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numbers and save in the result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result variable to hold the value of the addition.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number and number 2 - save the addition value in variable result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○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the result for the user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Char char="■"/>
            </a:pPr>
            <a:r>
              <a:rPr lang="en"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output statement to the print out result</a:t>
            </a:r>
            <a:endParaRPr sz="14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875"/>
          </a:p>
        </p:txBody>
      </p:sp>
      <p:sp>
        <p:nvSpPr>
          <p:cNvPr id="236" name="Google Shape;236;p26"/>
          <p:cNvSpPr txBox="1"/>
          <p:nvPr>
            <p:ph idx="2" type="body"/>
          </p:nvPr>
        </p:nvSpPr>
        <p:spPr>
          <a:xfrm>
            <a:off x="4572000" y="702000"/>
            <a:ext cx="4449000" cy="3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Pseudo-code (looks like code but independent of language)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n</a:t>
            </a:r>
            <a:r>
              <a:rPr lang="en" sz="2900"/>
              <a:t>umber 1 = 0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number1 = input(“</a:t>
            </a:r>
            <a:r>
              <a:rPr lang="en" sz="2900"/>
              <a:t>“Please enter your first number to be added: “)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number 2 = 0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number2 = input(““Please enter your second number to be added: “)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result = 0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result = number1 + number2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print(“Your result is “ + result)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 txBox="1"/>
          <p:nvPr>
            <p:ph type="title"/>
          </p:nvPr>
        </p:nvSpPr>
        <p:spPr>
          <a:xfrm>
            <a:off x="574800" y="0"/>
            <a:ext cx="8505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Techniques for development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728100" y="784450"/>
            <a:ext cx="80082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three basic techniques to develop our algorithms: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 approach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 is what we did in the previous example.  We start with a High-level idea and we revise it, breaking it into smaller parts until we can visible see the coding elements needed to create the program.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 approach uses a concept called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step-wise refinement.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This means you do multiple versions of your outline, breaking up each bullet point again and again until your bullet points can be easily translatable into code.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often use the 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and Conquer Technique in Top Down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breaking the problem into smaller, more manageable pieces.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27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50" name="Google Shape;250;p27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1" name="Google Shape;25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/>
          <p:cNvSpPr txBox="1"/>
          <p:nvPr>
            <p:ph type="title"/>
          </p:nvPr>
        </p:nvSpPr>
        <p:spPr>
          <a:xfrm>
            <a:off x="563475" y="2400"/>
            <a:ext cx="8505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Techniques for development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8"/>
          <p:cNvSpPr txBox="1"/>
          <p:nvPr/>
        </p:nvSpPr>
        <p:spPr>
          <a:xfrm>
            <a:off x="812025" y="713750"/>
            <a:ext cx="80082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Up Approach: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 problem that you want to address with an algorithm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look at problems similar to it.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pieces from other programs to build out your solution.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up is an engineering technique where you have goal x and supplies y, how do you get to your goal?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 of the two approaches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reality is we use both approaches often together to get a robust solution.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Trying to look at problems from different points of view often help us with understanding where problems are in our logic.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28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65" name="Google Shape;265;p28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6" name="Google Shape;266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 txBox="1"/>
          <p:nvPr>
            <p:ph type="title"/>
          </p:nvPr>
        </p:nvSpPr>
        <p:spPr>
          <a:xfrm>
            <a:off x="563475" y="219925"/>
            <a:ext cx="7490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A computer can complete the task 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739450" y="1271625"/>
            <a:ext cx="74907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work in binary: yes and no, one and zero, true and false.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computer isn’t good with “loose instructions” or instructions that are indefinite.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impossible for the computer to do the following instruction: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done enjoying the sunset, do this step.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 the instruction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able to end.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9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80" name="Google Shape;280;p29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1" name="Google Shape;28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0"/>
          <p:cNvSpPr txBox="1"/>
          <p:nvPr>
            <p:ph type="title"/>
          </p:nvPr>
        </p:nvSpPr>
        <p:spPr>
          <a:xfrm>
            <a:off x="563475" y="219925"/>
            <a:ext cx="7490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It Ends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716775" y="947300"/>
            <a:ext cx="6747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must end.  When try to design with infinity with caution.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most part, the only place that we work with the program being allowed to run infinitely are systems programs - the operating system, the computer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features, etc.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programs work on the idea that they run infinitely until an “interrupt” event occurs.  We assume a lot of interrupts will happen.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programs are then ended either by an interrupt or the user turning off the devise.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30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295" name="Google Shape;295;p30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6" name="Google Shape;29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>
            <p:ph type="title"/>
          </p:nvPr>
        </p:nvSpPr>
        <p:spPr>
          <a:xfrm>
            <a:off x="563475" y="219925"/>
            <a:ext cx="7490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There is a result at the end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1"/>
          <p:cNvSpPr txBox="1"/>
          <p:nvPr/>
        </p:nvSpPr>
        <p:spPr>
          <a:xfrm>
            <a:off x="723300" y="947300"/>
            <a:ext cx="76974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the algorithm is to manipulate the data in some way - therefore by the time the algorithm ends - something should have happened with the data.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was stored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was printed or reported to the user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value changed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value was visualized in a cool way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set of values were analyzed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etc…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1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10" name="Google Shape;310;p31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1" name="Google Shape;311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2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Origami Break!!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32"/>
          <p:cNvSpPr txBox="1"/>
          <p:nvPr/>
        </p:nvSpPr>
        <p:spPr>
          <a:xfrm>
            <a:off x="728100" y="1135650"/>
            <a:ext cx="7123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take an origami break. 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complete this task, recognize the relationship of creating origami objects and algorithms.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32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25" name="Google Shape;325;p32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6" name="Google Shape;326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3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Origami Debrief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3"/>
          <p:cNvSpPr txBox="1"/>
          <p:nvPr/>
        </p:nvSpPr>
        <p:spPr>
          <a:xfrm>
            <a:off x="728100" y="784450"/>
            <a:ext cx="7530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you able to make the object?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helped?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more did you need?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33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40" name="Google Shape;340;p33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1" name="Google Shape;341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Welcome!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28100" y="784450"/>
            <a:ext cx="73893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Agenda: Understanding Algorithms and Programming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Fun with Robots!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 vs programming - what is the difference?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 - decomposing its elements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students to connect to algorithms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Origami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- what is it and how does it help us?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building blocks of Algorithms - and key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learn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- Understanding how long an algorithm takes to run.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16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84" name="Google Shape;84;p16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" name="Google Shape;8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4"/>
          <p:cNvSpPr txBox="1"/>
          <p:nvPr>
            <p:ph type="title"/>
          </p:nvPr>
        </p:nvSpPr>
        <p:spPr>
          <a:xfrm>
            <a:off x="563475" y="219925"/>
            <a:ext cx="7689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Origami Primitives and Programming Primitives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4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4"/>
          <p:cNvSpPr txBox="1"/>
          <p:nvPr/>
        </p:nvSpPr>
        <p:spPr>
          <a:xfrm>
            <a:off x="691075" y="947300"/>
            <a:ext cx="7754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us do not practice origami frequently.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exercise provided a list of syntax to help with the directions.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syntax had primitives for origami.  We built on those primitives to create our bird.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has primitives too - common “constructs” that tend to occur in most programming languages.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34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55" name="Google Shape;355;p34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6" name="Google Shape;356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5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5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5"/>
          <p:cNvSpPr txBox="1"/>
          <p:nvPr>
            <p:ph type="title"/>
          </p:nvPr>
        </p:nvSpPr>
        <p:spPr>
          <a:xfrm>
            <a:off x="2921750" y="151086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none">
                <a:solidFill>
                  <a:srgbClr val="D1190D"/>
                </a:solidFill>
              </a:rPr>
              <a:t>Programming</a:t>
            </a:r>
            <a:r>
              <a:rPr lang="en" sz="3600" u="none">
                <a:solidFill>
                  <a:srgbClr val="D1190D"/>
                </a:solidFill>
              </a:rPr>
              <a:t> </a:t>
            </a:r>
            <a:endParaRPr sz="3600" u="none">
              <a:solidFill>
                <a:srgbClr val="D1190D"/>
              </a:solidFill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5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728100" y="784444"/>
            <a:ext cx="490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35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70" name="Google Shape;370;p35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1" name="Google Shape;371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>
            <p:ph type="title"/>
          </p:nvPr>
        </p:nvSpPr>
        <p:spPr>
          <a:xfrm>
            <a:off x="61112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What do the Standards Tell Us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6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36"/>
          <p:cNvSpPr txBox="1"/>
          <p:nvPr/>
        </p:nvSpPr>
        <p:spPr>
          <a:xfrm>
            <a:off x="728100" y="784444"/>
            <a:ext cx="490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385" name="Google Shape;385;p36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6" name="Google Shape;386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36"/>
          <p:cNvSpPr txBox="1"/>
          <p:nvPr/>
        </p:nvSpPr>
        <p:spPr>
          <a:xfrm>
            <a:off x="611125" y="610150"/>
            <a:ext cx="83616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An algorithm is a series of steps in a specific order used to solve a problem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need to follow steps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steps need to be able to be processed by a computer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There are often many ways to solve problems, each with strengths &amp; weaknesses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Algorithm performance can be measured to evaluate design choices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Computer Programming relies heavily on Abstractions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Instructions are abstractions for complex tasks.  Key programming components are also abstractions (variables, statements, procedures)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Variables are representations for memory locations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Structures such as loops (repetition) and if statements (selection) allow a sequence of steps to be altered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By using abstractions, c</a:t>
            </a:r>
            <a:r>
              <a:rPr lang="en" sz="1500">
                <a:solidFill>
                  <a:schemeClr val="dk1"/>
                </a:solidFill>
              </a:rPr>
              <a:t>omplex tasks can be broken down into simpler instructions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Procedures facilitate the development of code by improving readability, promoting code reuse and simplifying testing and improving reliability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Data structures are chosen to improve algorithm design.  Lists, arrays, dictionaries all provide was to organize data for more efficient processing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7"/>
          <p:cNvSpPr txBox="1"/>
          <p:nvPr>
            <p:ph type="title"/>
          </p:nvPr>
        </p:nvSpPr>
        <p:spPr>
          <a:xfrm>
            <a:off x="611125" y="0"/>
            <a:ext cx="78144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What do the Standards Tell Us (cont)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7"/>
          <p:cNvSpPr txBox="1"/>
          <p:nvPr/>
        </p:nvSpPr>
        <p:spPr>
          <a:xfrm>
            <a:off x="728100" y="784444"/>
            <a:ext cx="490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7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37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01" name="Google Shape;401;p37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2" name="Google Shape;40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37"/>
          <p:cNvSpPr txBox="1"/>
          <p:nvPr/>
        </p:nvSpPr>
        <p:spPr>
          <a:xfrm>
            <a:off x="611125" y="610150"/>
            <a:ext cx="8361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People work together to develop programs for a purpose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Collaborative development often yields better results than independent efforts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Teams allow complex programs to be broken down for faster development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Team development broadens the group knowledge and expertise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Program development life-cycle involves many steps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Understanding goals and requirements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Developing and designing the algorithms necessary to solve a problem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Writing code to implement the instructions/algorithms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Testing code to identify problems and verify the solution meets the requirements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Training and distribution of the solution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Gathering feedback to identify opportunities for improvement/enhancement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process is iterative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By High School, understanding common algorithms will provide a solid foundation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Iterating lists, search and sorting algorithms, using PRNG, String manipulation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Calling procedures (with parameters),, using parameters to affect algorithm flow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8"/>
          <p:cNvSpPr txBox="1"/>
          <p:nvPr>
            <p:ph type="title"/>
          </p:nvPr>
        </p:nvSpPr>
        <p:spPr>
          <a:xfrm>
            <a:off x="61112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Programming Languages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412" name="Google Shape;412;p38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8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728100" y="784444"/>
            <a:ext cx="490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38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17" name="Google Shape;417;p38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8" name="Google Shape;418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9" name="Google Shape;419;p38"/>
          <p:cNvSpPr txBox="1"/>
          <p:nvPr/>
        </p:nvSpPr>
        <p:spPr>
          <a:xfrm>
            <a:off x="611125" y="564600"/>
            <a:ext cx="8361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Programming languages are tools computer scientists use to give directions to a computer to do a task.  Most general purpose computers use software to run the computer.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computer - which understands binary - is near impossible for the human-programmer or human user to understand directly.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Programming languages help us author software.  They consist of: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An interface for the human-programmer to use:</a:t>
            </a:r>
            <a:endParaRPr b="1"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An interactive interface that offers tools for authoring code - graphical user interface or user interface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 “shell” command line - where you write your commands in plain text and directly interact with the program.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A program that “converts” the source code to the machine code </a:t>
            </a:r>
            <a:r>
              <a:rPr lang="en" sz="1800"/>
              <a:t>- often this is done through multiple steps.  This program is usually called a compiler or an interpreter.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9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9"/>
          <p:cNvSpPr txBox="1"/>
          <p:nvPr/>
        </p:nvSpPr>
        <p:spPr>
          <a:xfrm>
            <a:off x="181275" y="153050"/>
            <a:ext cx="8825400" cy="3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Most programming languages include the following types of statements: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Variables:</a:t>
            </a:r>
            <a:r>
              <a:rPr lang="en" sz="1600">
                <a:solidFill>
                  <a:schemeClr val="dk1"/>
                </a:solidFill>
              </a:rPr>
              <a:t> A name in a place in memory for data I want to manipulate in the program.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Input and output statements: </a:t>
            </a:r>
            <a:r>
              <a:rPr lang="en" sz="1600">
                <a:solidFill>
                  <a:schemeClr val="dk1"/>
                </a:solidFill>
              </a:rPr>
              <a:t>Statements that let me get input or output from the user.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Assignment Statement: </a:t>
            </a:r>
            <a:r>
              <a:rPr lang="en" sz="1600">
                <a:solidFill>
                  <a:schemeClr val="dk1"/>
                </a:solidFill>
              </a:rPr>
              <a:t>The way we put data into variables.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Data Types:</a:t>
            </a:r>
            <a:r>
              <a:rPr lang="en" sz="1600">
                <a:solidFill>
                  <a:schemeClr val="dk1"/>
                </a:solidFill>
              </a:rPr>
              <a:t> This is data with actions that we can do to that data.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Operations </a:t>
            </a:r>
            <a:r>
              <a:rPr lang="en" sz="1600">
                <a:solidFill>
                  <a:schemeClr val="dk1"/>
                </a:solidFill>
              </a:rPr>
              <a:t>(mathematical, logical, boolean: Basic mathematical statements that let me manipulate data.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Conditional statements </a:t>
            </a:r>
            <a:r>
              <a:rPr lang="en" sz="1600">
                <a:solidFill>
                  <a:schemeClr val="dk1"/>
                </a:solidFill>
              </a:rPr>
              <a:t>- statements that let me make a decision in the code.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Repetition statements</a:t>
            </a:r>
            <a:r>
              <a:rPr lang="en" sz="1600">
                <a:solidFill>
                  <a:schemeClr val="dk1"/>
                </a:solidFill>
              </a:rPr>
              <a:t> - statements that let me repeat the same code again and again until either a variable reaches a certain value (counting) or a certain event occurs (sentinel).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Containers:</a:t>
            </a:r>
            <a:r>
              <a:rPr lang="en" sz="1600">
                <a:solidFill>
                  <a:schemeClr val="dk1"/>
                </a:solidFill>
              </a:rPr>
              <a:t> ways to group data together. 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Functions, procedures, methods, subroutines, behaviors:</a:t>
            </a:r>
            <a:r>
              <a:rPr lang="en" sz="1600">
                <a:solidFill>
                  <a:schemeClr val="dk1"/>
                </a:solidFill>
              </a:rPr>
              <a:t> code that has been grouped together to perform a specific task.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39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32" name="Google Shape;432;p39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3" name="Google Shape;433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0"/>
          <p:cNvSpPr txBox="1"/>
          <p:nvPr>
            <p:ph type="title"/>
          </p:nvPr>
        </p:nvSpPr>
        <p:spPr>
          <a:xfrm>
            <a:off x="563475" y="219925"/>
            <a:ext cx="79338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u="none">
                <a:solidFill>
                  <a:srgbClr val="D1190D"/>
                </a:solidFill>
              </a:rPr>
              <a:t>Variables</a:t>
            </a:r>
            <a:endParaRPr u="none">
              <a:solidFill>
                <a:srgbClr val="D1190D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u="none">
              <a:solidFill>
                <a:srgbClr val="D1190D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0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0"/>
          <p:cNvSpPr txBox="1"/>
          <p:nvPr/>
        </p:nvSpPr>
        <p:spPr>
          <a:xfrm>
            <a:off x="728100" y="784450"/>
            <a:ext cx="7524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Variables: A name in a place in memory for data I want to manipulate in the program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programming languages handle data differently.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gives a name or handle for a piece of data in memory.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0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47" name="Google Shape;447;p40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8" name="Google Shape;448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1"/>
          <p:cNvSpPr txBox="1"/>
          <p:nvPr>
            <p:ph type="title"/>
          </p:nvPr>
        </p:nvSpPr>
        <p:spPr>
          <a:xfrm>
            <a:off x="563475" y="219925"/>
            <a:ext cx="7981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u="none">
                <a:solidFill>
                  <a:srgbClr val="D1190D"/>
                </a:solidFill>
              </a:rPr>
              <a:t>Input and output statements: </a:t>
            </a:r>
            <a:endParaRPr u="none">
              <a:solidFill>
                <a:srgbClr val="D1190D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1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41"/>
          <p:cNvSpPr txBox="1"/>
          <p:nvPr/>
        </p:nvSpPr>
        <p:spPr>
          <a:xfrm>
            <a:off x="728100" y="784450"/>
            <a:ext cx="74076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the computer does has inputs and outputs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Any data that the program needs in order to run.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 The result of the program.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Input - the keyboard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Output - the monitor/screen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Overwhelmingly, most input comes from a resource or a stream - that is a file, a database, data collected on-line.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41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62" name="Google Shape;462;p41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3" name="Google Shape;463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2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Assignment Statements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2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42"/>
          <p:cNvSpPr txBox="1"/>
          <p:nvPr/>
        </p:nvSpPr>
        <p:spPr>
          <a:xfrm>
            <a:off x="728100" y="784450"/>
            <a:ext cx="7769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assignment statement usually has a variable on the left side and then a mathematical expression on the right side.  It allows me to modify data values held in a variable.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My_variable = myvariable * 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42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77" name="Google Shape;477;p42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8" name="Google Shape;478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3"/>
          <p:cNvSpPr txBox="1"/>
          <p:nvPr>
            <p:ph type="title"/>
          </p:nvPr>
        </p:nvSpPr>
        <p:spPr>
          <a:xfrm>
            <a:off x="56347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Data Types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3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43"/>
          <p:cNvSpPr txBox="1"/>
          <p:nvPr/>
        </p:nvSpPr>
        <p:spPr>
          <a:xfrm>
            <a:off x="567900" y="564600"/>
            <a:ext cx="8008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data type is data and actions I can do to that data.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Integer: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positive and negative whole numbers and zero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Actions: addition, subtraction, multiplication, division, modulo (remainder)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a sequence of characters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Actions: append, substring, print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True or False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Actions: AND, OR, NOT, XOR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popular data types: Decimal (float), Date, bit, long int, Double precision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1" name="Google Shape;491;p43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492" name="Google Shape;492;p43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3" name="Google Shape;493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563475" y="219925"/>
            <a:ext cx="82680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Activity: The Robot and the Sunflower Butter Sandwich 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728100" y="1470244"/>
            <a:ext cx="4903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 is making a sandwich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observe?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make directions to help Robot?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7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99" name="Google Shape;99;p17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0" name="Google Shape;10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4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4"/>
          <p:cNvSpPr txBox="1"/>
          <p:nvPr>
            <p:ph type="title"/>
          </p:nvPr>
        </p:nvSpPr>
        <p:spPr>
          <a:xfrm>
            <a:off x="552125" y="-99431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Operations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4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44"/>
          <p:cNvSpPr txBox="1"/>
          <p:nvPr/>
        </p:nvSpPr>
        <p:spPr>
          <a:xfrm>
            <a:off x="728100" y="784450"/>
            <a:ext cx="78168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are actions we can do to the data.  They follow the same rules as math operator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precedence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operations: addition (+), subtraction (-), multiplication (*), division (/), modulo (%), exponents(**).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operations: concatenation (+, .)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operations: Less than(&lt;), less than or equal to(&lt;=), Greater than (&gt;), Greater than or equal to (&gt;=), equal to (==), not equal to (!=).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operations: AND, OR, NOT, XOR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44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07" name="Google Shape;507;p44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8" name="Google Shape;508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5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5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5"/>
          <p:cNvSpPr txBox="1"/>
          <p:nvPr>
            <p:ph type="title"/>
          </p:nvPr>
        </p:nvSpPr>
        <p:spPr>
          <a:xfrm>
            <a:off x="552150" y="57144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Conditional Statements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17" name="Google Shape;517;p45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5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45"/>
          <p:cNvSpPr txBox="1"/>
          <p:nvPr/>
        </p:nvSpPr>
        <p:spPr>
          <a:xfrm>
            <a:off x="312775" y="639288"/>
            <a:ext cx="86262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statements control the flow of the code.  Where, given a choice, the program will follow a line of code based on a value that has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occurred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Notions in Psuedocode: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4678D"/>
                </a:solidFill>
                <a:highlight>
                  <a:srgbClr val="FFFFFF"/>
                </a:highlight>
              </a:rPr>
              <a:t>  WHILE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</a:rPr>
              <a:t>  – a loop (iteration that has a condition at the beginning)</a:t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</a:rPr>
              <a:t>​</a:t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4678D"/>
                </a:solidFill>
                <a:highlight>
                  <a:srgbClr val="FFFFFF"/>
                </a:highlight>
              </a:rPr>
              <a:t>  FOR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</a:rPr>
              <a:t>    – a counting loop (iteration)</a:t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A2A2A"/>
                </a:solidFill>
                <a:highlight>
                  <a:srgbClr val="FFFFFF"/>
                </a:highlight>
              </a:rPr>
              <a:t>  </a:t>
            </a:r>
            <a:r>
              <a:rPr b="1" lang="en" sz="1200">
                <a:solidFill>
                  <a:srgbClr val="24678D"/>
                </a:solidFill>
                <a:highlight>
                  <a:srgbClr val="FFFFFF"/>
                </a:highlight>
              </a:rPr>
              <a:t>REPEAT – UNTIL</a:t>
            </a:r>
            <a:r>
              <a:rPr lang="en" sz="1200">
                <a:solidFill>
                  <a:srgbClr val="24678D"/>
                </a:solidFill>
                <a:highlight>
                  <a:srgbClr val="FFFFFF"/>
                </a:highlight>
              </a:rPr>
              <a:t> – 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</a:rPr>
              <a:t>a loop (iteration) that has a condition at the end</a:t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678D"/>
                </a:solidFill>
                <a:highlight>
                  <a:srgbClr val="FFFFFF"/>
                </a:highlight>
              </a:rPr>
              <a:t>  IF – THEN – ELSE</a:t>
            </a:r>
            <a:r>
              <a:rPr lang="en" sz="1200">
                <a:solidFill>
                  <a:srgbClr val="2A2A2A"/>
                </a:solidFill>
                <a:highlight>
                  <a:srgbClr val="FFFFFF"/>
                </a:highlight>
              </a:rPr>
              <a:t> – a decision (selection) in which a choice is made</a:t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If-Then-Else Statements and Case State create conditionals: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if( a certain statement is true)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 these actions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 these other actions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45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22" name="Google Shape;522;p45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3" name="Google Shape;523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6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6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6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6"/>
          <p:cNvSpPr txBox="1"/>
          <p:nvPr>
            <p:ph type="title"/>
          </p:nvPr>
        </p:nvSpPr>
        <p:spPr>
          <a:xfrm>
            <a:off x="56347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Repetition Statements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32" name="Google Shape;532;p46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6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46"/>
          <p:cNvSpPr txBox="1"/>
          <p:nvPr/>
        </p:nvSpPr>
        <p:spPr>
          <a:xfrm>
            <a:off x="749850" y="620525"/>
            <a:ext cx="76443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saying - if you have to do something once, do it by hand, otherwise write a program.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Repetition statements let me repeat an action.  Repetition (or Iteration) occurs so long as 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There is data that needs to be processed (Counting Loop)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certain event or an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occurrence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occurs (Sentinel Loop)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while loop is the primary looping structure: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While (user_input != 0) 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X = x+1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Input user_input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6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p46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37" name="Google Shape;537;p46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7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7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7"/>
          <p:cNvSpPr txBox="1"/>
          <p:nvPr>
            <p:ph type="title"/>
          </p:nvPr>
        </p:nvSpPr>
        <p:spPr>
          <a:xfrm>
            <a:off x="56347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Containers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47" name="Google Shape;547;p47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7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47"/>
          <p:cNvSpPr txBox="1"/>
          <p:nvPr/>
        </p:nvSpPr>
        <p:spPr>
          <a:xfrm>
            <a:off x="700625" y="655350"/>
            <a:ext cx="81816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often have many variable that have the same purpose 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multiple variables that come together to model a complex topic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have this situation we use a container structure to help us keep everything together  - Encapsulation.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common containers: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Arrays or Lists - an array or list is a structure that lets me group variables of the same purpose together. - Example would be a class list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are ways to group data together with specific actions you can do to that data.  These data often comprise aspects of one concept - for example a molecule.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7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1" name="Google Shape;551;p47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52" name="Google Shape;552;p47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3" name="Google Shape;553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8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8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8"/>
          <p:cNvSpPr txBox="1"/>
          <p:nvPr>
            <p:ph type="title"/>
          </p:nvPr>
        </p:nvSpPr>
        <p:spPr>
          <a:xfrm>
            <a:off x="563475" y="0"/>
            <a:ext cx="7138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Functions, procedures, methods</a:t>
            </a:r>
            <a:r>
              <a:rPr lang="en" u="none">
                <a:solidFill>
                  <a:srgbClr val="D1190D"/>
                </a:solidFill>
              </a:rPr>
              <a:t> and subroutines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8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48"/>
          <p:cNvSpPr txBox="1"/>
          <p:nvPr/>
        </p:nvSpPr>
        <p:spPr>
          <a:xfrm>
            <a:off x="728100" y="784450"/>
            <a:ext cx="82446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lot of concepts we can “give a name to” but require multiple steps and can change depending upon the data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average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Area of a geometric shape - area of a square is not computing the same as the area under a curve.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group clearly defined concepts into a sub grouping of code called a function, procedure, method or subroutine.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function takes in input through arguments, runs that data through your code and returns a result.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8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" name="Google Shape;566;p48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67" name="Google Shape;567;p48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8" name="Google Shape;568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9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9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9"/>
          <p:cNvSpPr txBox="1"/>
          <p:nvPr>
            <p:ph type="title"/>
          </p:nvPr>
        </p:nvSpPr>
        <p:spPr>
          <a:xfrm>
            <a:off x="563475" y="57144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u="none">
                <a:solidFill>
                  <a:srgbClr val="C80E2F"/>
                </a:solidFill>
                <a:latin typeface="Calibri"/>
                <a:ea typeface="Calibri"/>
                <a:cs typeface="Calibri"/>
                <a:sym typeface="Calibri"/>
              </a:rPr>
              <a:t>Function example</a:t>
            </a:r>
            <a:endParaRPr sz="2700" u="none">
              <a:solidFill>
                <a:srgbClr val="C80E2F"/>
              </a:solidFill>
            </a:endParaRPr>
          </a:p>
        </p:txBody>
      </p:sp>
      <p:sp>
        <p:nvSpPr>
          <p:cNvPr id="577" name="Google Shape;577;p49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49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9" name="Google Shape;579;p49"/>
          <p:cNvSpPr txBox="1"/>
          <p:nvPr/>
        </p:nvSpPr>
        <p:spPr>
          <a:xfrm>
            <a:off x="716775" y="671150"/>
            <a:ext cx="82482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 Class Average (array classlistgrades){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float totalgrades = 0.0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float totalgrades_counter = 0.0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While (there is an unprocessed grade){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currentGrade = Get an unprocessed variable from container array classlist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totalgrades = currentgrade + totalgrades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totalgrades_counter = totalgrades_counter + 1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}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Return totalgrades/totalgrades_counter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9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1" name="Google Shape;581;p49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82" name="Google Shape;582;p49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3" name="Google Shape;583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0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0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0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0"/>
          <p:cNvSpPr txBox="1"/>
          <p:nvPr>
            <p:ph type="title"/>
          </p:nvPr>
        </p:nvSpPr>
        <p:spPr>
          <a:xfrm>
            <a:off x="563475" y="219925"/>
            <a:ext cx="69303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Finishing up - lets talk about a dictionary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592" name="Google Shape;592;p50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0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50"/>
          <p:cNvSpPr txBox="1"/>
          <p:nvPr/>
        </p:nvSpPr>
        <p:spPr>
          <a:xfrm>
            <a:off x="728100" y="1022375"/>
            <a:ext cx="79275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search a dictionary if I give your the word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telomere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search page by page?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find the middle and see what letter you hit?  Then pick a side, and repeat until you get close to the center? Then the final few pages you search by hand?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chose the latter - this is a popular algorithm called binary search.  The first one is linear search.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0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50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597" name="Google Shape;597;p50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8" name="Google Shape;598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1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1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1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1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Linear Search vs Binary Search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1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51"/>
          <p:cNvSpPr txBox="1"/>
          <p:nvPr/>
        </p:nvSpPr>
        <p:spPr>
          <a:xfrm>
            <a:off x="728100" y="784450"/>
            <a:ext cx="74436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search goes one by 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search tries to halve what I search until I get very close to what I want.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assume the search takes 1 second and the word telomere occurs at page 1024 of the dictionary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search would take 1024 seconds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search would take 10 seconds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1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51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12" name="Google Shape;612;p51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3" name="Google Shape;613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2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2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2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2"/>
          <p:cNvSpPr txBox="1"/>
          <p:nvPr>
            <p:ph type="title"/>
          </p:nvPr>
        </p:nvSpPr>
        <p:spPr>
          <a:xfrm>
            <a:off x="563475" y="219925"/>
            <a:ext cx="72105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Measuring how quickly an algorithm runs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22" name="Google Shape;622;p52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2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52"/>
          <p:cNvSpPr txBox="1"/>
          <p:nvPr/>
        </p:nvSpPr>
        <p:spPr>
          <a:xfrm>
            <a:off x="728100" y="784450"/>
            <a:ext cx="7931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measure an algorithm on its constructs.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constructs take Constant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when I use repetition and other more complex structures, it can get more complicated.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refer to this study as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asymptotic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complexity and Big Oh notation.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represent this measure with an algebra equation that describes the approximate time an algorithm takes.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2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6" name="Google Shape;626;p52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27" name="Google Shape;627;p52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8" name="Google Shape;628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3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53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3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3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Plugged activity - Alice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37" name="Google Shape;637;p53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3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53"/>
          <p:cNvSpPr txBox="1"/>
          <p:nvPr/>
        </p:nvSpPr>
        <p:spPr>
          <a:xfrm>
            <a:off x="728100" y="784450"/>
            <a:ext cx="75159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Programming is a lot like Scratch - where we plug and play concepts to create program.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 - it is for creating a story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https://www.alice.org/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offers versions in English and Spanish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allows your students to manipulate these concepts while creating a story.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Classic Maze - Code.org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https://studio.code.org/hoc/1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3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1" name="Google Shape;641;p53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42" name="Google Shape;642;p53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3" name="Google Shape;643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563475" y="219919"/>
            <a:ext cx="77919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Algorithms, Programming and Why all the fuss?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563475" y="867900"/>
            <a:ext cx="84003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What is an Algorithm (we saw this in CT)?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Informally: </a:t>
            </a:r>
            <a:r>
              <a:rPr b="1" lang="en" sz="1600"/>
              <a:t>An Algorithm is a step by step process by which we complete a task. 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Formal definition: </a:t>
            </a:r>
            <a:r>
              <a:rPr b="1" lang="en" sz="1600"/>
              <a:t>An algorithm is an ordered set of unambiguous, executable steps that defines a terminating process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What is Programming?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Programming is a representation of an algorithm into a form that the computer can understand.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How are they related?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Computer scientists develop algorithms and test them through math to solve problems.  Then we use programming languages to develop software based on those algorithms.</a:t>
            </a:r>
            <a:endParaRPr b="1" sz="16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12" name="Google Shape;112;p18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8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14" name="Google Shape;114;p18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4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4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54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4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NEXT….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52" name="Google Shape;652;p54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54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4" name="Google Shape;654;p54"/>
          <p:cNvSpPr txBox="1"/>
          <p:nvPr/>
        </p:nvSpPr>
        <p:spPr>
          <a:xfrm>
            <a:off x="682775" y="840150"/>
            <a:ext cx="75159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5 mins break.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go into small groups: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 Room X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Room X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6-8  Room X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9-12 Room X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 activity demonstration and debrief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54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6" name="Google Shape;656;p54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57" name="Google Shape;657;p54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8" name="Google Shape;658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5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55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55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55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Lesson demonstration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67" name="Google Shape;667;p55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5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9" name="Google Shape;669;p55"/>
          <p:cNvSpPr txBox="1"/>
          <p:nvPr/>
        </p:nvSpPr>
        <p:spPr>
          <a:xfrm>
            <a:off x="682775" y="840150"/>
            <a:ext cx="7634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 Peanut Butter and Jelly (algorithms)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</a:t>
            </a:r>
            <a:r>
              <a:rPr lang="en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Psuedocode Activity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6-8  How to Solve a Long Division Problem?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9-12 Calculating the Max Value, Using PRNG, Sorting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 activity demonstration and debrief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55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1" name="Google Shape;671;p55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72" name="Google Shape;672;p55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3" name="Google Shape;673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6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6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6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56"/>
          <p:cNvSpPr txBox="1"/>
          <p:nvPr>
            <p:ph type="title"/>
          </p:nvPr>
        </p:nvSpPr>
        <p:spPr>
          <a:xfrm>
            <a:off x="520650" y="166350"/>
            <a:ext cx="8215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How to Solve a Long Division Problem (Grade Band 6-8)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82" name="Google Shape;682;p56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6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56"/>
          <p:cNvSpPr txBox="1"/>
          <p:nvPr/>
        </p:nvSpPr>
        <p:spPr>
          <a:xfrm>
            <a:off x="1090425" y="1009650"/>
            <a:ext cx="6766800" cy="2632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a long division problem {here}: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56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6" name="Google Shape;686;p56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687" name="Google Shape;687;p56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8" name="Google Shape;688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7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7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57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7"/>
          <p:cNvSpPr txBox="1"/>
          <p:nvPr>
            <p:ph type="title"/>
          </p:nvPr>
        </p:nvSpPr>
        <p:spPr>
          <a:xfrm>
            <a:off x="520650" y="166350"/>
            <a:ext cx="8215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How to Solve a Long Division Problem (Grade Band 6-8)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697" name="Google Shape;697;p57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57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p57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0" name="Google Shape;700;p57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701" name="Google Shape;701;p57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2" name="Google Shape;702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3" name="Google Shape;70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7724" y="801349"/>
            <a:ext cx="3608424" cy="35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100" y="1118850"/>
            <a:ext cx="4306399" cy="32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8"/>
          <p:cNvSpPr txBox="1"/>
          <p:nvPr/>
        </p:nvSpPr>
        <p:spPr>
          <a:xfrm>
            <a:off x="775825" y="1265925"/>
            <a:ext cx="6537000" cy="1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Open link to Google Drawing</a:t>
            </a:r>
            <a:endParaRPr sz="3600"/>
          </a:p>
        </p:txBody>
      </p:sp>
      <p:sp>
        <p:nvSpPr>
          <p:cNvPr id="710" name="Google Shape;710;p58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8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8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8"/>
          <p:cNvSpPr txBox="1"/>
          <p:nvPr>
            <p:ph type="title"/>
          </p:nvPr>
        </p:nvSpPr>
        <p:spPr>
          <a:xfrm>
            <a:off x="520650" y="166350"/>
            <a:ext cx="8215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How to Solve a Long Division Problem (Grade Band 6-8)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714" name="Google Shape;714;p58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8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58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7" name="Google Shape;717;p58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718" name="Google Shape;718;p58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9" name="Google Shape;719;p5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9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9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9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9"/>
          <p:cNvSpPr txBox="1"/>
          <p:nvPr>
            <p:ph type="title"/>
          </p:nvPr>
        </p:nvSpPr>
        <p:spPr>
          <a:xfrm>
            <a:off x="563475" y="219925"/>
            <a:ext cx="79335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Resources to teach: Algorithms and Programming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728" name="Google Shape;728;p59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9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0" name="Google Shape;730;p59"/>
          <p:cNvSpPr txBox="1"/>
          <p:nvPr/>
        </p:nvSpPr>
        <p:spPr>
          <a:xfrm>
            <a:off x="682775" y="840150"/>
            <a:ext cx="7515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or Scratch Jr. (grades K and up)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compute? (grades 5 and up)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https://www.canyoucompute.co.uk/l10-pseudocode.html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9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2" name="Google Shape;732;p59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733" name="Google Shape;733;p59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4" name="Google Shape;734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K-2: </a:t>
            </a:r>
            <a:r>
              <a:rPr lang="en"/>
              <a:t>Solve the Maze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an Algorithm</a:t>
            </a:r>
            <a:endParaRPr/>
          </a:p>
        </p:txBody>
      </p:sp>
      <p:sp>
        <p:nvSpPr>
          <p:cNvPr id="740" name="Google Shape;740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A. Lawrence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1"/>
          <p:cNvSpPr txBox="1"/>
          <p:nvPr/>
        </p:nvSpPr>
        <p:spPr>
          <a:xfrm>
            <a:off x="751850" y="1722125"/>
            <a:ext cx="70992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Drag the correct arrows to the empty boxes to go from the “Start” box to the “End” box.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Just click the arrows and drag them to the appropriate square.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may not go through any solid blocks.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 a separate piece of paper, write down your algorithm for each slide.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It should look something like this: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The above example would stand for: down, right ,right, up, right, right, right,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algorithm is simply the steps that you used to complete your maze.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/>
              <a:t>Can more than one algorithm be created to complete the task? Do you need each direction (up, down, left and right) to complete this task? Hmmm.. Let’s find out.</a:t>
            </a:r>
            <a:endParaRPr i="1"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746" name="Google Shape;746;p61"/>
          <p:cNvCxnSpPr/>
          <p:nvPr/>
        </p:nvCxnSpPr>
        <p:spPr>
          <a:xfrm flipH="1">
            <a:off x="49429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7" name="Google Shape;747;p61"/>
          <p:cNvCxnSpPr/>
          <p:nvPr/>
        </p:nvCxnSpPr>
        <p:spPr>
          <a:xfrm rot="-5400000">
            <a:off x="52064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61"/>
          <p:cNvCxnSpPr/>
          <p:nvPr/>
        </p:nvCxnSpPr>
        <p:spPr>
          <a:xfrm rot="10800000">
            <a:off x="59573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9" name="Google Shape;749;p61"/>
          <p:cNvCxnSpPr/>
          <p:nvPr/>
        </p:nvCxnSpPr>
        <p:spPr>
          <a:xfrm rot="-5400000">
            <a:off x="56160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61"/>
          <p:cNvCxnSpPr/>
          <p:nvPr/>
        </p:nvCxnSpPr>
        <p:spPr>
          <a:xfrm rot="-5400000">
            <a:off x="62986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1" name="Google Shape;751;p61"/>
          <p:cNvCxnSpPr/>
          <p:nvPr/>
        </p:nvCxnSpPr>
        <p:spPr>
          <a:xfrm rot="-5400000">
            <a:off x="67050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2" name="Google Shape;752;p61"/>
          <p:cNvCxnSpPr/>
          <p:nvPr/>
        </p:nvCxnSpPr>
        <p:spPr>
          <a:xfrm rot="-5400000">
            <a:off x="7111450" y="2993925"/>
            <a:ext cx="12600" cy="30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3" name="Google Shape;753;p61"/>
          <p:cNvSpPr txBox="1"/>
          <p:nvPr/>
        </p:nvSpPr>
        <p:spPr>
          <a:xfrm>
            <a:off x="1670100" y="325125"/>
            <a:ext cx="5803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INSTRUCTIONS</a:t>
            </a:r>
            <a:endParaRPr sz="59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8" name="Google Shape;758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9" name="Google Shape;759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0" name="Google Shape;760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1" name="Google Shape;761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2" name="Google Shape;762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3" name="Google Shape;763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4" name="Google Shape;764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5" name="Google Shape;765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6" name="Google Shape;766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7" name="Google Shape;767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8" name="Google Shape;768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9" name="Google Shape;769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0" name="Google Shape;770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1" name="Google Shape;771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2" name="Google Shape;772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3" name="Google Shape;773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4" name="Google Shape;774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5" name="Google Shape;775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6" name="Google Shape;776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7" name="Google Shape;777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8" name="Google Shape;778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9" name="Google Shape;779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0" name="Google Shape;780;p62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1" name="Google Shape;781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2" name="Google Shape;782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3" name="Google Shape;783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4" name="Google Shape;784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5" name="Google Shape;785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6" name="Google Shape;786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7" name="Google Shape;787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8" name="Google Shape;788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9" name="Google Shape;789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0" name="Google Shape;790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1" name="Google Shape;791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2" name="Google Shape;792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3" name="Google Shape;793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4" name="Google Shape;794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6" name="Google Shape;796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7" name="Google Shape;797;p62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8" name="Google Shape;798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9" name="Google Shape;799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0" name="Google Shape;800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1" name="Google Shape;801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2" name="Google Shape;802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3" name="Google Shape;803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4" name="Google Shape;804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5" name="Google Shape;805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7" name="Google Shape;807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8" name="Google Shape;808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9" name="Google Shape;809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0" name="Google Shape;810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1" name="Google Shape;811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2" name="Google Shape;812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3" name="Google Shape;813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4" name="Google Shape;814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5" name="Google Shape;815;p62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6" name="Google Shape;816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7" name="Google Shape;817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8" name="Google Shape;818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9" name="Google Shape;819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0" name="Google Shape;820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1" name="Google Shape;821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2" name="Google Shape;822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3" name="Google Shape;823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5" name="Google Shape;825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6" name="Google Shape;826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7" name="Google Shape;827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8" name="Google Shape;828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9" name="Google Shape;829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0" name="Google Shape;830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1" name="Google Shape;831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2" name="Google Shape;832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3" name="Google Shape;833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4" name="Google Shape;834;p62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5" name="Google Shape;835;p62"/>
          <p:cNvCxnSpPr/>
          <p:nvPr/>
        </p:nvCxnSpPr>
        <p:spPr>
          <a:xfrm>
            <a:off x="1565775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0" name="Google Shape;840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1" name="Google Shape;841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2" name="Google Shape;842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3" name="Google Shape;843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4" name="Google Shape;844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5" name="Google Shape;845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6" name="Google Shape;846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0" name="Google Shape;850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1" name="Google Shape;851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2" name="Google Shape;852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3" name="Google Shape;853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4" name="Google Shape;854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5" name="Google Shape;855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7" name="Google Shape;857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8" name="Google Shape;858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9" name="Google Shape;859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1" name="Google Shape;861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2" name="Google Shape;862;p63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3" name="Google Shape;863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4" name="Google Shape;864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5" name="Google Shape;865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6" name="Google Shape;866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7" name="Google Shape;867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8" name="Google Shape;868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9" name="Google Shape;869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0" name="Google Shape;870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1" name="Google Shape;871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2" name="Google Shape;872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3" name="Google Shape;873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4" name="Google Shape;874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5" name="Google Shape;875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6" name="Google Shape;876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7" name="Google Shape;877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8" name="Google Shape;878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9" name="Google Shape;879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0" name="Google Shape;880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1" name="Google Shape;881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3" name="Google Shape;883;p63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4" name="Google Shape;884;p63"/>
          <p:cNvCxnSpPr/>
          <p:nvPr/>
        </p:nvCxnSpPr>
        <p:spPr>
          <a:xfrm rot="10800000">
            <a:off x="7744239" y="164250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5" name="Google Shape;885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6" name="Google Shape;886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7" name="Google Shape;887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8" name="Google Shape;888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9" name="Google Shape;889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0" name="Google Shape;890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1" name="Google Shape;891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2" name="Google Shape;892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3" name="Google Shape;893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4" name="Google Shape;894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5" name="Google Shape;895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6" name="Google Shape;896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7" name="Google Shape;897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8" name="Google Shape;898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9" name="Google Shape;899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0" name="Google Shape;900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1" name="Google Shape;901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2" name="Google Shape;902;p63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3" name="Google Shape;903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4" name="Google Shape;904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5" name="Google Shape;905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6" name="Google Shape;906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7" name="Google Shape;907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8" name="Google Shape;908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9" name="Google Shape;909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0" name="Google Shape;910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1" name="Google Shape;911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3" name="Google Shape;913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4" name="Google Shape;914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" name="Google Shape;915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6" name="Google Shape;916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7" name="Google Shape;917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8" name="Google Shape;918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9" name="Google Shape;919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0" name="Google Shape;920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1" name="Google Shape;921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2" name="Google Shape;922;p63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3" name="Google Shape;923;p63"/>
          <p:cNvCxnSpPr/>
          <p:nvPr/>
        </p:nvCxnSpPr>
        <p:spPr>
          <a:xfrm>
            <a:off x="1549025" y="163800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The Anatomy of an Algorithm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728100" y="784450"/>
            <a:ext cx="7922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algorithms definition is deceptively simple: A step-by-step process by which we complete a task.  There are many important elements to this definition!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definition: An algorithm is an ordered set of unambiguous, executable steps that defines a terminating process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important: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ordered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step-by-step and its very clear steps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possible for the computer to do those steps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clear way the algorithm ends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result at the end of the algorithm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19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29" name="Google Shape;129;p19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8" name="Google Shape;928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9" name="Google Shape;929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0" name="Google Shape;930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4" name="Google Shape;934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5" name="Google Shape;935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6" name="Google Shape;936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7" name="Google Shape;937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8" name="Google Shape;938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9" name="Google Shape;939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0" name="Google Shape;940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1" name="Google Shape;941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2" name="Google Shape;942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3" name="Google Shape;943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4" name="Google Shape;944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5" name="Google Shape;945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6" name="Google Shape;946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7" name="Google Shape;947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8" name="Google Shape;948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9" name="Google Shape;949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64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1" name="Google Shape;951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2" name="Google Shape;952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4" name="Google Shape;954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5" name="Google Shape;955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6" name="Google Shape;956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7" name="Google Shape;957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8" name="Google Shape;958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9" name="Google Shape;959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0" name="Google Shape;960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1" name="Google Shape;961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2" name="Google Shape;962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3" name="Google Shape;963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4" name="Google Shape;964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5" name="Google Shape;965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6" name="Google Shape;966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9" name="Google Shape;969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0" name="Google Shape;970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1" name="Google Shape;971;p64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2" name="Google Shape;972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6" name="Google Shape;976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7" name="Google Shape;977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8" name="Google Shape;978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9" name="Google Shape;979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0" name="Google Shape;980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1" name="Google Shape;981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2" name="Google Shape;982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3" name="Google Shape;983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4" name="Google Shape;984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5" name="Google Shape;985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6" name="Google Shape;986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7" name="Google Shape;987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8" name="Google Shape;988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9" name="Google Shape;989;p64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0" name="Google Shape;990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1" name="Google Shape;991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2" name="Google Shape;992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3" name="Google Shape;993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4" name="Google Shape;994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5" name="Google Shape;995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7" name="Google Shape;997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8" name="Google Shape;998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9" name="Google Shape;999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0" name="Google Shape;1000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1" name="Google Shape;1001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2" name="Google Shape;1002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3" name="Google Shape;1003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4" name="Google Shape;1004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5" name="Google Shape;1005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6" name="Google Shape;1006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7" name="Google Shape;1007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8" name="Google Shape;1008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1540100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5" name="Google Shape;1015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6" name="Google Shape;1016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7" name="Google Shape;1017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8" name="Google Shape;1018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9" name="Google Shape;1019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0" name="Google Shape;1020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1" name="Google Shape;1021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2" name="Google Shape;1022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3" name="Google Shape;1023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4" name="Google Shape;1024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5" name="Google Shape;1025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6" name="Google Shape;1026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7" name="Google Shape;1027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8" name="Google Shape;1028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9" name="Google Shape;1029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0" name="Google Shape;1030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1" name="Google Shape;1031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2" name="Google Shape;1032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3" name="Google Shape;1033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4" name="Google Shape;1034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5" name="Google Shape;1035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6" name="Google Shape;1036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7" name="Google Shape;1037;p65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8" name="Google Shape;1038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9" name="Google Shape;1039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0" name="Google Shape;1040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1" name="Google Shape;1041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2" name="Google Shape;1042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3" name="Google Shape;1043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5" name="Google Shape;1045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6" name="Google Shape;1046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7" name="Google Shape;1047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8" name="Google Shape;1048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9" name="Google Shape;1049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0" name="Google Shape;1050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1" name="Google Shape;1051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2" name="Google Shape;1052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3" name="Google Shape;1053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4" name="Google Shape;1054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5" name="Google Shape;1055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6" name="Google Shape;1056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7" name="Google Shape;1057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8" name="Google Shape;1058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9" name="Google Shape;1059;p65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0" name="Google Shape;1060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1" name="Google Shape;1061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2" name="Google Shape;1062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3" name="Google Shape;1063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4" name="Google Shape;1064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5" name="Google Shape;1065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6" name="Google Shape;1066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7" name="Google Shape;1067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8" name="Google Shape;1068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9" name="Google Shape;1069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0" name="Google Shape;1070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1" name="Google Shape;1071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2" name="Google Shape;1072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3" name="Google Shape;1073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4" name="Google Shape;1074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5" name="Google Shape;1075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6" name="Google Shape;1076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7" name="Google Shape;1077;p65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8" name="Google Shape;1078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9" name="Google Shape;1079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0" name="Google Shape;1080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1" name="Google Shape;1081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2" name="Google Shape;1082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3" name="Google Shape;1083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5" name="Google Shape;1085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6" name="Google Shape;1086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7" name="Google Shape;1087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8" name="Google Shape;1088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9" name="Google Shape;1089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0" name="Google Shape;1090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1" name="Google Shape;1091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2" name="Google Shape;1092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3" name="Google Shape;1093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4" name="Google Shape;1094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5" name="Google Shape;1095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6" name="Google Shape;1096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7" name="Google Shape;1097;p65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8" name="Google Shape;1098;p65"/>
          <p:cNvCxnSpPr/>
          <p:nvPr/>
        </p:nvCxnSpPr>
        <p:spPr>
          <a:xfrm>
            <a:off x="1540100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3" name="Google Shape;1103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4" name="Google Shape;1104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5" name="Google Shape;1105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6" name="Google Shape;1106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7" name="Google Shape;1107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8" name="Google Shape;1108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9" name="Google Shape;1109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0" name="Google Shape;1110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1" name="Google Shape;1111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2" name="Google Shape;1112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3" name="Google Shape;1113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4" name="Google Shape;1114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5" name="Google Shape;1115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6" name="Google Shape;1116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7" name="Google Shape;1117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8" name="Google Shape;1118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9" name="Google Shape;1119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0" name="Google Shape;1120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1" name="Google Shape;1121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2" name="Google Shape;1122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3" name="Google Shape;1123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4" name="Google Shape;1124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5" name="Google Shape;1125;p66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6" name="Google Shape;1126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7" name="Google Shape;1127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8" name="Google Shape;1128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9" name="Google Shape;1129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0" name="Google Shape;1130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1" name="Google Shape;1131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2" name="Google Shape;1132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3" name="Google Shape;1133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4" name="Google Shape;1134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5" name="Google Shape;1135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6" name="Google Shape;1136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7" name="Google Shape;1137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8" name="Google Shape;1138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9" name="Google Shape;1139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0" name="Google Shape;1140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1" name="Google Shape;1141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2" name="Google Shape;1142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3" name="Google Shape;1143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4" name="Google Shape;1144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5" name="Google Shape;1145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6" name="Google Shape;1146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7" name="Google Shape;1147;p66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8" name="Google Shape;1148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9" name="Google Shape;1149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0" name="Google Shape;1150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1" name="Google Shape;1151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2" name="Google Shape;1152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3" name="Google Shape;1153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4" name="Google Shape;1154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5" name="Google Shape;1155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6" name="Google Shape;1156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7" name="Google Shape;1157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8" name="Google Shape;1158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9" name="Google Shape;1159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0" name="Google Shape;1160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1" name="Google Shape;1161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2" name="Google Shape;1162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3" name="Google Shape;1163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4" name="Google Shape;1164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5" name="Google Shape;1165;p66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6" name="Google Shape;1166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7" name="Google Shape;1167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8" name="Google Shape;1168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9" name="Google Shape;1169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0" name="Google Shape;1170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1" name="Google Shape;1171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2" name="Google Shape;1172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3" name="Google Shape;1173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4" name="Google Shape;1174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5" name="Google Shape;1175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6" name="Google Shape;1176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7" name="Google Shape;1177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8" name="Google Shape;1178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9" name="Google Shape;1179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0" name="Google Shape;1180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1" name="Google Shape;1181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2" name="Google Shape;1182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3" name="Google Shape;1183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4" name="Google Shape;1184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5" name="Google Shape;1185;p66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6" name="Google Shape;1186;p66"/>
          <p:cNvCxnSpPr/>
          <p:nvPr/>
        </p:nvCxnSpPr>
        <p:spPr>
          <a:xfrm>
            <a:off x="1540100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1" name="Google Shape;1191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2" name="Google Shape;1192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3" name="Google Shape;1193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4" name="Google Shape;1194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5" name="Google Shape;1195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6" name="Google Shape;1196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7" name="Google Shape;1197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8" name="Google Shape;1198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9" name="Google Shape;1199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0" name="Google Shape;1200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1" name="Google Shape;1201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2" name="Google Shape;1202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3" name="Google Shape;1203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4" name="Google Shape;1204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5" name="Google Shape;1205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6" name="Google Shape;1206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7" name="Google Shape;1207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8" name="Google Shape;1208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9" name="Google Shape;1209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0" name="Google Shape;1210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1" name="Google Shape;1211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2" name="Google Shape;1212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3" name="Google Shape;1213;p67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4" name="Google Shape;1214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5" name="Google Shape;1215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6" name="Google Shape;1216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7" name="Google Shape;1217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8" name="Google Shape;1218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9" name="Google Shape;1219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0" name="Google Shape;1220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1" name="Google Shape;1221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2" name="Google Shape;1222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3" name="Google Shape;1223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4" name="Google Shape;1224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5" name="Google Shape;1225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6" name="Google Shape;1226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7" name="Google Shape;1227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8" name="Google Shape;1228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9" name="Google Shape;1229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0" name="Google Shape;1230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1" name="Google Shape;1231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2" name="Google Shape;1232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3" name="Google Shape;1233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4" name="Google Shape;1234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5" name="Google Shape;1235;p67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6" name="Google Shape;1236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7" name="Google Shape;1237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8" name="Google Shape;1238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9" name="Google Shape;1239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0" name="Google Shape;1240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1" name="Google Shape;1241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2" name="Google Shape;1242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3" name="Google Shape;1243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4" name="Google Shape;1244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5" name="Google Shape;1245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6" name="Google Shape;1246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7" name="Google Shape;1247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8" name="Google Shape;1248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9" name="Google Shape;1249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0" name="Google Shape;1250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1" name="Google Shape;1251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2" name="Google Shape;1252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3" name="Google Shape;1253;p67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4" name="Google Shape;1254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5" name="Google Shape;1255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6" name="Google Shape;1256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7" name="Google Shape;1257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8" name="Google Shape;1258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9" name="Google Shape;1259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0" name="Google Shape;1260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1" name="Google Shape;1261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2" name="Google Shape;1262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3" name="Google Shape;1263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4" name="Google Shape;1264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5" name="Google Shape;1265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6" name="Google Shape;1266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7" name="Google Shape;1267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8" name="Google Shape;1268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9" name="Google Shape;1269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0" name="Google Shape;1270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1" name="Google Shape;1271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2" name="Google Shape;1272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3" name="Google Shape;1273;p67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4" name="Google Shape;1274;p67"/>
          <p:cNvCxnSpPr/>
          <p:nvPr/>
        </p:nvCxnSpPr>
        <p:spPr>
          <a:xfrm>
            <a:off x="1540100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9" name="Google Shape;1279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0" name="Google Shape;1280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1" name="Google Shape;1281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2" name="Google Shape;1282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3" name="Google Shape;1283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4" name="Google Shape;1284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5" name="Google Shape;1285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6" name="Google Shape;1286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7" name="Google Shape;1287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8" name="Google Shape;1288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9" name="Google Shape;1289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0" name="Google Shape;1290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1" name="Google Shape;1291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2" name="Google Shape;1292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3" name="Google Shape;1293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4" name="Google Shape;1294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5" name="Google Shape;1295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6" name="Google Shape;1296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7" name="Google Shape;1297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8" name="Google Shape;1298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9" name="Google Shape;1299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0" name="Google Shape;1300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1" name="Google Shape;1301;p68"/>
          <p:cNvCxnSpPr/>
          <p:nvPr/>
        </p:nvCxnSpPr>
        <p:spPr>
          <a:xfrm>
            <a:off x="546671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2" name="Google Shape;1302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3" name="Google Shape;1303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4" name="Google Shape;1304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5" name="Google Shape;1305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6" name="Google Shape;1306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7" name="Google Shape;1307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8" name="Google Shape;1308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9" name="Google Shape;1309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0" name="Google Shape;1310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1" name="Google Shape;1311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2" name="Google Shape;1312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3" name="Google Shape;1313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4" name="Google Shape;1314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5" name="Google Shape;1315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6" name="Google Shape;1316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7" name="Google Shape;1317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8" name="Google Shape;1318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9" name="Google Shape;1319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0" name="Google Shape;1320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1" name="Google Shape;1321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2" name="Google Shape;1322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3" name="Google Shape;1323;p68"/>
          <p:cNvCxnSpPr/>
          <p:nvPr/>
        </p:nvCxnSpPr>
        <p:spPr>
          <a:xfrm rot="10800000">
            <a:off x="7779964" y="173175"/>
            <a:ext cx="0" cy="875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4" name="Google Shape;1324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5" name="Google Shape;1325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6" name="Google Shape;1326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7" name="Google Shape;1327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8" name="Google Shape;1328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9" name="Google Shape;1329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0" name="Google Shape;1330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1" name="Google Shape;1331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2" name="Google Shape;1332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3" name="Google Shape;1333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4" name="Google Shape;1334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5" name="Google Shape;1335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6" name="Google Shape;1336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7" name="Google Shape;1337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8" name="Google Shape;1338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9" name="Google Shape;1339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0" name="Google Shape;1340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1" name="Google Shape;1341;p68"/>
          <p:cNvCxnSpPr/>
          <p:nvPr/>
        </p:nvCxnSpPr>
        <p:spPr>
          <a:xfrm rot="10800000">
            <a:off x="3377389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2" name="Google Shape;1342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3" name="Google Shape;1343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4" name="Google Shape;1344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5" name="Google Shape;1345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6" name="Google Shape;1346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7" name="Google Shape;1347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8" name="Google Shape;1348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9" name="Google Shape;1349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0" name="Google Shape;1350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1" name="Google Shape;1351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2" name="Google Shape;1352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3" name="Google Shape;1353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4" name="Google Shape;1354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5" name="Google Shape;1355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6" name="Google Shape;1356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7" name="Google Shape;1357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8" name="Google Shape;1358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9" name="Google Shape;1359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0" name="Google Shape;1360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1" name="Google Shape;1361;p68"/>
          <p:cNvCxnSpPr/>
          <p:nvPr/>
        </p:nvCxnSpPr>
        <p:spPr>
          <a:xfrm>
            <a:off x="1550521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2" name="Google Shape;1362;p68"/>
          <p:cNvCxnSpPr/>
          <p:nvPr/>
        </p:nvCxnSpPr>
        <p:spPr>
          <a:xfrm>
            <a:off x="1540100" y="172725"/>
            <a:ext cx="0" cy="876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My Favorite Algorithm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70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70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70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70"/>
          <p:cNvSpPr txBox="1"/>
          <p:nvPr>
            <p:ph type="title"/>
          </p:nvPr>
        </p:nvSpPr>
        <p:spPr>
          <a:xfrm>
            <a:off x="605250" y="-89300"/>
            <a:ext cx="79335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Vocabulary</a:t>
            </a:r>
            <a:r>
              <a:rPr lang="en" u="none">
                <a:solidFill>
                  <a:srgbClr val="D1190D"/>
                </a:solidFill>
              </a:rPr>
              <a:t>: Algorithms and Programming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376" name="Google Shape;1376;p70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70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8" name="Google Shape;1378;p70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9" name="Google Shape;1379;p70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380" name="Google Shape;1380;p70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1" name="Google Shape;1381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382" name="Google Shape;1382;p70"/>
          <p:cNvGraphicFramePr/>
          <p:nvPr/>
        </p:nvGraphicFramePr>
        <p:xfrm>
          <a:off x="360825" y="52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{E5778C8A-4165-42F6-8FF4-C54EC5BB92EA}</a:tableStyleId>
              </a:tblPr>
              <a:tblGrid>
                <a:gridCol w="3986625"/>
                <a:gridCol w="3986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Syntax: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Meaning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VARIABLE: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Capitalized, variables store a number.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set: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Sets a VARIABLE equal to a number.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input: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Input a number to be stored in a VARIABLE.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calculate: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Performs mathematical operations.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+, -, *, /, = 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Add, subtract, multiply, divide, equals.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&lt;, &lt;= :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Less than, less than or equal to.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&gt;, &gt;= 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Greater than, greater than or equal to.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display: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Prints information to the screen.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if: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If a condition is true, run its block of code. Otherwise, skip the block of code.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else if: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See if. Follows if statement and checks if a different condition is true.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start loop: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Begins a repeating block of code.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repeat x times: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Repeats a loop x times.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end loop: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Stops repeating a block of code.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71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71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71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71"/>
          <p:cNvSpPr txBox="1"/>
          <p:nvPr>
            <p:ph type="title"/>
          </p:nvPr>
        </p:nvSpPr>
        <p:spPr>
          <a:xfrm>
            <a:off x="677600" y="252288"/>
            <a:ext cx="79335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Debrief (in small groups, record answers on poster paper)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391" name="Google Shape;1391;p71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71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3" name="Google Shape;1393;p71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4" name="Google Shape;1394;p71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395" name="Google Shape;1395;p71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96" name="Google Shape;1396;p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7" name="Google Shape;1397;p71"/>
          <p:cNvSpPr txBox="1"/>
          <p:nvPr/>
        </p:nvSpPr>
        <p:spPr>
          <a:xfrm>
            <a:off x="744150" y="1012025"/>
            <a:ext cx="7681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 works in this </a:t>
            </a:r>
            <a:r>
              <a:rPr lang="en" sz="2000"/>
              <a:t>activity</a:t>
            </a:r>
            <a:r>
              <a:rPr lang="en" sz="2000"/>
              <a:t> if you were to teach it?</a:t>
            </a:r>
            <a:endParaRPr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 doesn’t work?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 considerations need to be made in advance?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would you modify it for your class?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Takeaways?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72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72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72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72"/>
          <p:cNvSpPr txBox="1"/>
          <p:nvPr>
            <p:ph type="title"/>
          </p:nvPr>
        </p:nvSpPr>
        <p:spPr>
          <a:xfrm>
            <a:off x="744150" y="356800"/>
            <a:ext cx="79335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Thank you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406" name="Google Shape;1406;p72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72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8" name="Google Shape;1408;p72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9" name="Google Shape;1409;p72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410" name="Google Shape;1410;p72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1" name="Google Shape;1411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2" name="Google Shape;1412;p72"/>
          <p:cNvSpPr txBox="1"/>
          <p:nvPr/>
        </p:nvSpPr>
        <p:spPr>
          <a:xfrm>
            <a:off x="731250" y="1012025"/>
            <a:ext cx="76815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complete the PD survey.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https://docs.google.com/forms/d/e/1FAIpQLScWKyCFc_Qh8_FDVUaHVCeJbZqdMuLXIysU3t4oj5FBH9vK6Q/viewform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PRESENTERS: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Minsun  Shin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shinm@montclair.edu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Scott Feinstein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feinsteins@montclair.edu</a:t>
            </a:r>
            <a:endParaRPr sz="1800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Sumi Hagiwara 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/>
              </a:rPr>
              <a:t>hagiwaras@montclair.edu</a:t>
            </a:r>
            <a:endParaRPr sz="1800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Angela Williams-Nash  </a:t>
            </a:r>
            <a:r>
              <a:rPr lang="en" sz="2000" u="sng">
                <a:solidFill>
                  <a:schemeClr val="hlink"/>
                </a:solidFill>
                <a:hlinkClick r:id="rId9"/>
              </a:rPr>
              <a:t>a.nash@eastorange.k12.nj.us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It has order!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50750" y="947300"/>
            <a:ext cx="8193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design factor for algorithms is that it has order. 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order important?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a step is dependent upon a previous step.  We need to follow the direction like a path or recipe. 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everything ordered on a computer?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 everything in computing requires order - in fact, for many things to work they have to unordered or even random.  This is one of the reasons why we say clearly it must be ordered.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20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44" name="Google Shape;144;p20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" name="Google Shape;14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563475" y="219919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It is step-by-step!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28100" y="1042300"/>
            <a:ext cx="81939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ordered, there must be </a:t>
            </a: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clear, precise steps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are followed in the algorithm.  This is often the hardest part of algorithms because often the “</a:t>
            </a: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proof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lets you describe the concept every openly, but the programming implementation does not allow that.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often start with a </a:t>
            </a: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“high level” concept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refine until we get to </a:t>
            </a: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pseudo-code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(notation that uses many common programming techniques).  We usually work on about </a:t>
            </a: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versions of the algorithm,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problem solving techniques to get us to code.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21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59" name="Google Shape;159;p21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0" name="Google Shape;160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563475" y="-6"/>
            <a:ext cx="436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Three Versions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687450" y="633875"/>
            <a:ext cx="7769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on algorithms is like writing a paper - and using a similar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writing a paper helps.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with crafting a clear statement of what you want the algorithm to do.  Include the following components: what is your input, what is your output, how does the algorithm end and describe in plain language how you want to go about getting to your end state/final output.  Note - this should be in PLAIN LANGUAGE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take your brainstorming and organize it.  You begin to identify programming concepts that can implement your ideas.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you need multiple revisions at this phase.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last revision should be in a good place where you know the code you need to use.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Translation: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Translate the Revision into any programming language.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22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74" name="Google Shape;174;p22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5" name="Google Shape;17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lin ang="2698631" scaled="0"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0" y="0"/>
            <a:ext cx="9144000" cy="57150"/>
          </a:xfrm>
          <a:custGeom>
            <a:rect b="b" l="l" r="r" t="t"/>
            <a:pathLst>
              <a:path extrusionOk="0" h="76200" w="12192000">
                <a:moveTo>
                  <a:pt x="0" y="76200"/>
                </a:moveTo>
                <a:lnTo>
                  <a:pt x="12192000" y="762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0" y="4743450"/>
            <a:ext cx="9144000" cy="4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0" y="4742306"/>
            <a:ext cx="9144000" cy="401100"/>
          </a:xfrm>
          <a:prstGeom prst="rect">
            <a:avLst/>
          </a:prstGeom>
          <a:solidFill>
            <a:srgbClr val="D119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type="title"/>
          </p:nvPr>
        </p:nvSpPr>
        <p:spPr>
          <a:xfrm>
            <a:off x="563475" y="219925"/>
            <a:ext cx="8494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300">
            <a:norm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>
                <a:solidFill>
                  <a:srgbClr val="D1190D"/>
                </a:solidFill>
              </a:rPr>
              <a:t>Algorithms: Version Example - Brainstorming</a:t>
            </a:r>
            <a:r>
              <a:rPr lang="en" u="none">
                <a:solidFill>
                  <a:srgbClr val="D1190D"/>
                </a:solidFill>
              </a:rPr>
              <a:t> </a:t>
            </a:r>
            <a:endParaRPr u="none">
              <a:solidFill>
                <a:srgbClr val="D1190D"/>
              </a:solidFill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4307107" y="4828032"/>
            <a:ext cx="1101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8544803" y="4828032"/>
            <a:ext cx="191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728100" y="784450"/>
            <a:ext cx="81396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problem is to create an adding program.  It will add two numbers, return a result and then ask the user if they want to add something else.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think about the program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adding two numbers, so I will need to input two numbers and save those somewhere.  Then I have to add them.  Then I have to tell the user the result.  Then I have to see if they want to do it again.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Considerations: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am I getting the two numbers that I am adding?  Are they typing it in or am I using a Graphical User Interface (windows, something they touch) to get the info?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2696452" y="4763239"/>
            <a:ext cx="57291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for Everyone, Everywhere (CSEE)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23"/>
          <p:cNvGrpSpPr/>
          <p:nvPr/>
        </p:nvGrpSpPr>
        <p:grpSpPr>
          <a:xfrm>
            <a:off x="312780" y="4766655"/>
            <a:ext cx="2220930" cy="352501"/>
            <a:chOff x="6077925" y="4856850"/>
            <a:chExt cx="6064800" cy="1143000"/>
          </a:xfrm>
        </p:grpSpPr>
        <p:sp>
          <p:nvSpPr>
            <p:cNvPr id="189" name="Google Shape;189;p23"/>
            <p:cNvSpPr/>
            <p:nvPr/>
          </p:nvSpPr>
          <p:spPr>
            <a:xfrm>
              <a:off x="6077925" y="4856850"/>
              <a:ext cx="6064800" cy="1143000"/>
            </a:xfrm>
            <a:prstGeom prst="rect">
              <a:avLst/>
            </a:prstGeom>
            <a:solidFill>
              <a:srgbClr val="D1190D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0" name="Google Shape;19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9202" y="4941951"/>
              <a:ext cx="5634652" cy="93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