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x="7010400" cy="9296400"/>
  <p:embeddedFontLst>
    <p:embeddedFont>
      <p:font typeface="Corbel"/>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929">
          <p15:clr>
            <a:srgbClr val="000000"/>
          </p15:clr>
        </p15:guide>
        <p15:guide id="2" pos="2209">
          <p15:clr>
            <a:srgbClr val="000000"/>
          </p15:clr>
        </p15:guide>
      </p15:notesGuideLst>
    </p:ext>
    <p:ext uri="GoogleSlidesCustomDataVersion2">
      <go:slidesCustomData xmlns:go="http://customooxmlschemas.google.com/" r:id="rId33" roundtripDataSignature="AMtx7midtHXaFCaECdIdDi6rnmyrUHQd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9" orient="horz"/>
        <p:guide pos="2209"/>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orbel-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rbel-italic.fntdata"/><Relationship Id="rId30" Type="http://schemas.openxmlformats.org/officeDocument/2006/relationships/font" Target="fonts/Corbel-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Corbel-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6887" cy="463550"/>
          </a:xfrm>
          <a:prstGeom prst="rect">
            <a:avLst/>
          </a:prstGeom>
          <a:noFill/>
          <a:ln>
            <a:noFill/>
          </a:ln>
        </p:spPr>
        <p:txBody>
          <a:bodyPr anchorCtr="0" anchor="t" bIns="46475" lIns="92950" spcFirstLastPara="1" rIns="92950" wrap="square" tIns="46475">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973512" y="0"/>
            <a:ext cx="3036887" cy="463550"/>
          </a:xfrm>
          <a:prstGeom prst="rect">
            <a:avLst/>
          </a:prstGeom>
          <a:noFill/>
          <a:ln>
            <a:noFill/>
          </a:ln>
        </p:spPr>
        <p:txBody>
          <a:bodyPr anchorCtr="0" anchor="t" bIns="46475" lIns="92950" spcFirstLastPara="1" rIns="92950" wrap="square" tIns="46475">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79512" y="696912"/>
            <a:ext cx="4651375" cy="34877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832850"/>
            <a:ext cx="3036887" cy="463550"/>
          </a:xfrm>
          <a:prstGeom prst="rect">
            <a:avLst/>
          </a:prstGeom>
          <a:noFill/>
          <a:ln>
            <a:noFill/>
          </a:ln>
        </p:spPr>
        <p:txBody>
          <a:bodyPr anchorCtr="0" anchor="b" bIns="46475" lIns="92950" spcFirstLastPara="1" rIns="92950" wrap="square" tIns="46475">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973512" y="8832850"/>
            <a:ext cx="3036887" cy="463550"/>
          </a:xfrm>
          <a:prstGeom prst="rect">
            <a:avLst/>
          </a:prstGeom>
          <a:noFill/>
          <a:ln>
            <a:noFill/>
          </a:ln>
        </p:spPr>
        <p:txBody>
          <a:bodyPr anchorCtr="0" anchor="b" bIns="46475" lIns="92950" spcFirstLastPara="1" rIns="92950" wrap="square" tIns="464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1: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rPr lang="en-US"/>
              <a:t>Stefanie: Intro to the Office of Research, its components, and role in the University’s research enterprise</a:t>
            </a:r>
            <a:endParaRPr/>
          </a:p>
        </p:txBody>
      </p:sp>
      <p:sp>
        <p:nvSpPr>
          <p:cNvPr id="240" name="Google Shape;240;p1:notes"/>
          <p:cNvSpPr txBox="1"/>
          <p:nvPr/>
        </p:nvSpPr>
        <p:spPr>
          <a:xfrm>
            <a:off x="3973512" y="8832850"/>
            <a:ext cx="3036887" cy="463550"/>
          </a:xfrm>
          <a:prstGeom prst="rect">
            <a:avLst/>
          </a:prstGeom>
          <a:noFill/>
          <a:ln>
            <a:noFill/>
          </a:ln>
        </p:spPr>
        <p:txBody>
          <a:bodyPr anchorCtr="0" anchor="b" bIns="46475" lIns="92950" spcFirstLastPara="1" rIns="92950" wrap="square" tIns="464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7ed3869eaf_6_0:notes"/>
          <p:cNvSpPr/>
          <p:nvPr>
            <p:ph idx="2" type="sldImg"/>
          </p:nvPr>
        </p:nvSpPr>
        <p:spPr>
          <a:xfrm>
            <a:off x="1179512" y="696912"/>
            <a:ext cx="4651500" cy="34878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7ed3869eaf_6_0:notes"/>
          <p:cNvSpPr txBox="1"/>
          <p:nvPr>
            <p:ph idx="1" type="body"/>
          </p:nvPr>
        </p:nvSpPr>
        <p:spPr>
          <a:xfrm>
            <a:off x="935037" y="4414837"/>
            <a:ext cx="5140200" cy="4183200"/>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t/>
            </a:r>
            <a:endParaRPr/>
          </a:p>
        </p:txBody>
      </p:sp>
      <p:sp>
        <p:nvSpPr>
          <p:cNvPr id="333" name="Google Shape;333;g27ed3869eaf_6_0:notes"/>
          <p:cNvSpPr txBox="1"/>
          <p:nvPr>
            <p:ph idx="12" type="sldNum"/>
          </p:nvPr>
        </p:nvSpPr>
        <p:spPr>
          <a:xfrm>
            <a:off x="3973512" y="8832850"/>
            <a:ext cx="3036900" cy="463500"/>
          </a:xfrm>
          <a:prstGeom prst="rect">
            <a:avLst/>
          </a:prstGeom>
        </p:spPr>
        <p:txBody>
          <a:bodyPr anchorCtr="0" anchor="b" bIns="46475" lIns="92950" spcFirstLastPara="1" rIns="92950" wrap="square" tIns="46475">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200"/>
          </a:p>
        </p:txBody>
      </p:sp>
      <p:sp>
        <p:nvSpPr>
          <p:cNvPr id="352" name="Google Shape;352;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9: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0" name="Google Shape;360;p29: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rPr lang="en-US"/>
              <a:t>Ted to introduce staff and discuss POC procedures briefly (e.g. once you know you’re </a:t>
            </a:r>
            <a:r>
              <a:rPr lang="en-US"/>
              <a:t>interested</a:t>
            </a:r>
            <a:r>
              <a:rPr lang="en-US"/>
              <a:t> in submitting a proposal, etc.,)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4: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rPr lang="en-US"/>
              <a:t>Ted to discuss quickly the 3 stages of the lifecyle, pre-award (blue), post-award (yellow), and financial post award (green) and the peopl;e who help and systems we use at each stage</a:t>
            </a:r>
            <a:endParaRPr/>
          </a:p>
        </p:txBody>
      </p:sp>
      <p:sp>
        <p:nvSpPr>
          <p:cNvPr id="366" name="Google Shape;366;p34: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3: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7" name="Google Shape;377;p33: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rPr lang="en-US"/>
              <a:t>Find Funding (Sam)</a:t>
            </a:r>
            <a:endParaRPr/>
          </a:p>
          <a:p>
            <a:pPr indent="0" lvl="0" marL="0" rtl="0" algn="l">
              <a:lnSpc>
                <a:spcPct val="100000"/>
              </a:lnSpc>
              <a:spcBef>
                <a:spcPts val="0"/>
              </a:spcBef>
              <a:spcAft>
                <a:spcPts val="0"/>
              </a:spcAft>
              <a:buSzPts val="1400"/>
              <a:buNone/>
            </a:pPr>
            <a:r>
              <a:rPr lang="en-US"/>
              <a:t>-Weekly Funding Blast</a:t>
            </a:r>
            <a:endParaRPr/>
          </a:p>
          <a:p>
            <a:pPr indent="0" lvl="0" marL="0" rtl="0" algn="l">
              <a:lnSpc>
                <a:spcPct val="100000"/>
              </a:lnSpc>
              <a:spcBef>
                <a:spcPts val="0"/>
              </a:spcBef>
              <a:spcAft>
                <a:spcPts val="0"/>
              </a:spcAft>
              <a:buSzPts val="1400"/>
              <a:buNone/>
            </a:pPr>
            <a:r>
              <a:rPr lang="en-US"/>
              <a:t>-Pivot and GRC</a:t>
            </a:r>
            <a:endParaRPr/>
          </a:p>
          <a:p>
            <a:pPr indent="0" lvl="0" marL="0" rtl="0" algn="l">
              <a:lnSpc>
                <a:spcPct val="100000"/>
              </a:lnSpc>
              <a:spcBef>
                <a:spcPts val="0"/>
              </a:spcBef>
              <a:spcAft>
                <a:spcPts val="0"/>
              </a:spcAft>
              <a:buSzPts val="1400"/>
              <a:buNone/>
            </a:pPr>
            <a:r>
              <a:rPr lang="en-US"/>
              <a:t>Proposal Submission Deadline Policy and Budget Templates (Jon)</a:t>
            </a:r>
            <a:endParaRPr/>
          </a:p>
          <a:p>
            <a:pPr indent="0" lvl="0" marL="0" rtl="0" algn="l">
              <a:lnSpc>
                <a:spcPct val="100000"/>
              </a:lnSpc>
              <a:spcBef>
                <a:spcPts val="0"/>
              </a:spcBef>
              <a:spcAft>
                <a:spcPts val="0"/>
              </a:spcAft>
              <a:buSzPts val="1400"/>
              <a:buNone/>
            </a:pPr>
            <a:r>
              <a:rPr lang="en-US"/>
              <a:t>Cayuse Research Suite Training Materials (Amanda)</a:t>
            </a:r>
            <a:endParaRPr/>
          </a:p>
        </p:txBody>
      </p:sp>
      <p:sp>
        <p:nvSpPr>
          <p:cNvPr id="378" name="Google Shape;378;p33:notes"/>
          <p:cNvSpPr txBox="1"/>
          <p:nvPr/>
        </p:nvSpPr>
        <p:spPr>
          <a:xfrm>
            <a:off x="3973512" y="8832850"/>
            <a:ext cx="3036887" cy="463550"/>
          </a:xfrm>
          <a:prstGeom prst="rect">
            <a:avLst/>
          </a:prstGeom>
          <a:noFill/>
          <a:ln>
            <a:noFill/>
          </a:ln>
        </p:spPr>
        <p:txBody>
          <a:bodyPr anchorCtr="0" anchor="b" bIns="46475" lIns="92950" spcFirstLastPara="1" rIns="92950" wrap="square" tIns="464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805ff9080f_0_1:notes"/>
          <p:cNvSpPr/>
          <p:nvPr>
            <p:ph idx="2" type="sldImg"/>
          </p:nvPr>
        </p:nvSpPr>
        <p:spPr>
          <a:xfrm>
            <a:off x="1179512" y="696912"/>
            <a:ext cx="4651500" cy="34878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805ff9080f_0_1:notes"/>
          <p:cNvSpPr txBox="1"/>
          <p:nvPr>
            <p:ph idx="1" type="body"/>
          </p:nvPr>
        </p:nvSpPr>
        <p:spPr>
          <a:xfrm>
            <a:off x="935037" y="4414837"/>
            <a:ext cx="5140200" cy="4183200"/>
          </a:xfrm>
          <a:prstGeom prst="rect">
            <a:avLst/>
          </a:prstGeom>
        </p:spPr>
        <p:txBody>
          <a:bodyPr anchorCtr="0" anchor="t" bIns="46475" lIns="92950" spcFirstLastPara="1" rIns="92950" wrap="square" tIns="46475">
            <a:noAutofit/>
          </a:bodyPr>
          <a:lstStyle/>
          <a:p>
            <a:pPr indent="0" lvl="0" marL="0" rtl="0" algn="l">
              <a:spcBef>
                <a:spcPts val="0"/>
              </a:spcBef>
              <a:spcAft>
                <a:spcPts val="0"/>
              </a:spcAft>
              <a:buNone/>
            </a:pPr>
            <a:r>
              <a:rPr lang="en-US"/>
              <a:t>Catherine &amp; Kate have completed this slide.</a:t>
            </a:r>
            <a:endParaRPr/>
          </a:p>
        </p:txBody>
      </p:sp>
      <p:sp>
        <p:nvSpPr>
          <p:cNvPr id="386" name="Google Shape;386;g2805ff9080f_0_1:notes"/>
          <p:cNvSpPr txBox="1"/>
          <p:nvPr>
            <p:ph idx="12" type="sldNum"/>
          </p:nvPr>
        </p:nvSpPr>
        <p:spPr>
          <a:xfrm>
            <a:off x="3973512" y="8832850"/>
            <a:ext cx="3036900" cy="463500"/>
          </a:xfrm>
          <a:prstGeom prst="rect">
            <a:avLst/>
          </a:prstGeom>
        </p:spPr>
        <p:txBody>
          <a:bodyPr anchorCtr="0" anchor="b" bIns="46475" lIns="92950" spcFirstLastPara="1" rIns="92950" wrap="square" tIns="46475">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859ebc5b5b_4_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g2859ebc5b5b_4_1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859ebc5b5b_4_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Clr>
                <a:schemeClr val="dk1"/>
              </a:buClr>
              <a:buSzPts val="1100"/>
              <a:buFont typeface="Arial"/>
              <a:buNone/>
            </a:pPr>
            <a:r>
              <a:rPr b="1" lang="en-US">
                <a:solidFill>
                  <a:schemeClr val="dk1"/>
                </a:solidFill>
              </a:rPr>
              <a:t>Award Setup</a:t>
            </a:r>
            <a:r>
              <a:rPr lang="en-US">
                <a:solidFill>
                  <a:schemeClr val="dk1"/>
                </a:solidFill>
              </a:rPr>
              <a:t>: This phase involves setting up the financial and accounting structure for a grant. It may include creating budgets, establishing accounting codes, and ensuring all financial systems are in place to manage the grant funds.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US">
                <a:solidFill>
                  <a:schemeClr val="dk1"/>
                </a:solidFill>
              </a:rPr>
              <a:t>Budget Monitoring</a:t>
            </a:r>
            <a:r>
              <a:rPr lang="en-US">
                <a:solidFill>
                  <a:schemeClr val="dk1"/>
                </a:solidFill>
              </a:rPr>
              <a:t>: Continuously monitoring the grant budget to ensure that expenses are within the approved budgetary limits. This involves reviewing expenses, reconciling accounts, and addressing any discrepancies.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US">
                <a:solidFill>
                  <a:schemeClr val="dk1"/>
                </a:solidFill>
              </a:rPr>
              <a:t>Financial Reporting</a:t>
            </a:r>
            <a:r>
              <a:rPr lang="en-US">
                <a:solidFill>
                  <a:schemeClr val="dk1"/>
                </a:solidFill>
              </a:rPr>
              <a:t>: Preparing and submitting financial reports to grantors or funding agencies as required by the terms of the grant. These reports often detail how the funds were used and whether they were used in compliance with grant guidelines.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US">
                <a:solidFill>
                  <a:schemeClr val="dk1"/>
                </a:solidFill>
              </a:rPr>
              <a:t>Compliance Management</a:t>
            </a:r>
            <a:r>
              <a:rPr lang="en-US">
                <a:solidFill>
                  <a:schemeClr val="dk1"/>
                </a:solidFill>
              </a:rPr>
              <a:t>: Ensuring that all financial activities related to the grant are compliant with federal, state, and local regulations, as well as the specific terms and conditions of the grant itself. This includes ensuring that expenditures are allowable, allocable, and reasonable.</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US">
                <a:solidFill>
                  <a:schemeClr val="dk1"/>
                </a:solidFill>
              </a:rPr>
              <a:t>Expense Tracking</a:t>
            </a:r>
            <a:r>
              <a:rPr lang="en-US">
                <a:solidFill>
                  <a:schemeClr val="dk1"/>
                </a:solidFill>
              </a:rPr>
              <a:t>: Accurately tracking and documenting all expenses related to the grant, including payroll, supplies, equipment, and any other allowable expenses. This helps in maintaining transparency and accountability.</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US">
                <a:solidFill>
                  <a:schemeClr val="dk1"/>
                </a:solidFill>
              </a:rPr>
              <a:t>Audit Preparation</a:t>
            </a:r>
            <a:r>
              <a:rPr lang="en-US">
                <a:solidFill>
                  <a:schemeClr val="dk1"/>
                </a:solidFill>
              </a:rPr>
              <a:t>: Preparing for and participating in audits, which may be conducted by the grantor, external auditors, or internal auditors. This involves providing documentation and answering questions related to grant expenditures and compliance.</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US">
                <a:solidFill>
                  <a:schemeClr val="dk1"/>
                </a:solidFill>
              </a:rPr>
              <a:t>Subrecipient Monitoring</a:t>
            </a:r>
            <a:r>
              <a:rPr lang="en-US">
                <a:solidFill>
                  <a:schemeClr val="dk1"/>
                </a:solidFill>
              </a:rPr>
              <a:t>: If the grant involves subawards to other organizations or institutions, monitoring the financial activities of subrecipients to ensure they are compliant with the terms of the grant.</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US">
                <a:solidFill>
                  <a:schemeClr val="dk1"/>
                </a:solidFill>
              </a:rPr>
              <a:t>Award Closeout</a:t>
            </a:r>
            <a:r>
              <a:rPr lang="en-US">
                <a:solidFill>
                  <a:schemeClr val="dk1"/>
                </a:solidFill>
              </a:rPr>
              <a:t>: Managing the process of closing out the grant once it reaches its end date or when all funds have been expended. This includes ensuring that all financial reports, deliverables, and documentation are submitted to the grantor as required.</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US">
                <a:solidFill>
                  <a:schemeClr val="dk1"/>
                </a:solidFill>
              </a:rPr>
              <a:t>Record Keeping</a:t>
            </a:r>
            <a:r>
              <a:rPr lang="en-US">
                <a:solidFill>
                  <a:schemeClr val="dk1"/>
                </a:solidFill>
              </a:rPr>
              <a:t>: Maintaining thorough and organized records of all financial transactions related to the grant. This is essential for transparency, auditing, and compliance purposes.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US">
                <a:solidFill>
                  <a:schemeClr val="dk1"/>
                </a:solidFill>
              </a:rPr>
              <a:t>Communication</a:t>
            </a:r>
            <a:r>
              <a:rPr lang="en-US">
                <a:solidFill>
                  <a:schemeClr val="dk1"/>
                </a:solidFill>
              </a:rPr>
              <a:t>: Collaborating and communicating with various stakeholders, including grantors, project managers, researchers, and administrators, to ensure everyone is informed about the financial status and compliance of the grant.</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398" name="Google Shape;398;g2859ebc5b5b_4_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5950d06b87_0_14:notes"/>
          <p:cNvSpPr txBox="1"/>
          <p:nvPr>
            <p:ph idx="1" type="body"/>
          </p:nvPr>
        </p:nvSpPr>
        <p:spPr>
          <a:xfrm>
            <a:off x="935037" y="4414837"/>
            <a:ext cx="5140200" cy="4183200"/>
          </a:xfrm>
          <a:prstGeom prst="rect">
            <a:avLst/>
          </a:prstGeom>
          <a:noFill/>
          <a:ln>
            <a:noFill/>
          </a:ln>
        </p:spPr>
        <p:txBody>
          <a:bodyPr anchorCtr="0" anchor="t" bIns="46475" lIns="92950" spcFirstLastPara="1" rIns="92950" wrap="square" tIns="46475">
            <a:noAutofit/>
          </a:bodyPr>
          <a:lstStyle/>
          <a:p>
            <a:pPr indent="0" lvl="0" marL="0" rtl="0" algn="l">
              <a:spcBef>
                <a:spcPts val="0"/>
              </a:spcBef>
              <a:spcAft>
                <a:spcPts val="0"/>
              </a:spcAft>
              <a:buClr>
                <a:schemeClr val="dk1"/>
              </a:buClr>
              <a:buSzPts val="1400"/>
              <a:buFont typeface="Arial"/>
              <a:buNone/>
            </a:pPr>
            <a:r>
              <a:rPr lang="en-US">
                <a:solidFill>
                  <a:schemeClr val="dk1"/>
                </a:solidFill>
              </a:rPr>
              <a:t>Stefanie: Intro to the Office of Research, its components, and role in the University’s research enterprise.</a:t>
            </a:r>
            <a:endParaRPr/>
          </a:p>
        </p:txBody>
      </p:sp>
      <p:sp>
        <p:nvSpPr>
          <p:cNvPr id="249" name="Google Shape;249;g15950d06b87_0_14:notes"/>
          <p:cNvSpPr/>
          <p:nvPr>
            <p:ph idx="2" type="sldImg"/>
          </p:nvPr>
        </p:nvSpPr>
        <p:spPr>
          <a:xfrm>
            <a:off x="1179513" y="696913"/>
            <a:ext cx="4651500" cy="348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4: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rPr lang="en-US"/>
              <a:t>Stefanie: I will explain the current circumstances, where we are in the timeline with Academic Affairs and AFT review</a:t>
            </a:r>
            <a:endParaRPr/>
          </a:p>
        </p:txBody>
      </p:sp>
      <p:sp>
        <p:nvSpPr>
          <p:cNvPr id="417" name="Google Shape;417;p44: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80652928af_0_0:notes"/>
          <p:cNvSpPr txBox="1"/>
          <p:nvPr>
            <p:ph idx="1" type="body"/>
          </p:nvPr>
        </p:nvSpPr>
        <p:spPr>
          <a:xfrm>
            <a:off x="935037" y="4414837"/>
            <a:ext cx="5140200" cy="4183200"/>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rPr lang="en-US"/>
              <a:t>Stefanie.  High priority item for Junius.</a:t>
            </a:r>
            <a:endParaRPr/>
          </a:p>
        </p:txBody>
      </p:sp>
      <p:sp>
        <p:nvSpPr>
          <p:cNvPr id="424" name="Google Shape;424;g280652928af_0_0:notes"/>
          <p:cNvSpPr/>
          <p:nvPr>
            <p:ph idx="2" type="sldImg"/>
          </p:nvPr>
        </p:nvSpPr>
        <p:spPr>
          <a:xfrm>
            <a:off x="1179513" y="696913"/>
            <a:ext cx="4651500" cy="348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5: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rPr lang="en-US"/>
              <a:t>Catherine &amp; Kate Suggestion: this </a:t>
            </a:r>
            <a:endParaRPr/>
          </a:p>
        </p:txBody>
      </p:sp>
      <p:sp>
        <p:nvSpPr>
          <p:cNvPr id="430" name="Google Shape;430;p45: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Kim</a:t>
            </a:r>
            <a:endParaRPr/>
          </a:p>
        </p:txBody>
      </p:sp>
      <p:sp>
        <p:nvSpPr>
          <p:cNvPr id="261" name="Google Shape;26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Kim</a:t>
            </a:r>
            <a:endParaRPr/>
          </a:p>
        </p:txBody>
      </p:sp>
      <p:sp>
        <p:nvSpPr>
          <p:cNvPr id="275" name="Google Shape;27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Kim</a:t>
            </a:r>
            <a:endParaRPr/>
          </a:p>
        </p:txBody>
      </p:sp>
      <p:sp>
        <p:nvSpPr>
          <p:cNvPr id="283" name="Google Shape;28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sz="100"/>
          </a:p>
        </p:txBody>
      </p:sp>
      <p:sp>
        <p:nvSpPr>
          <p:cNvPr id="291" name="Google Shape;291;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5e2406df3f_0_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g15e2406df3f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15e2406df3f_0_38: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4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47"/>
          <p:cNvSpPr txBox="1"/>
          <p:nvPr>
            <p:ph idx="1" type="body"/>
          </p:nvPr>
        </p:nvSpPr>
        <p:spPr>
          <a:xfrm>
            <a:off x="839787" y="1825625"/>
            <a:ext cx="7675562"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8" name="Google Shape;18;p4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0" name="Shape 80"/>
        <p:cNvGrpSpPr/>
        <p:nvPr/>
      </p:nvGrpSpPr>
      <p:grpSpPr>
        <a:xfrm>
          <a:off x="0" y="0"/>
          <a:ext cx="0" cy="0"/>
          <a:chOff x="0" y="0"/>
          <a:chExt cx="0" cy="0"/>
        </a:xfrm>
      </p:grpSpPr>
      <p:sp>
        <p:nvSpPr>
          <p:cNvPr id="81" name="Google Shape;81;p56"/>
          <p:cNvSpPr txBox="1"/>
          <p:nvPr>
            <p:ph type="title"/>
          </p:nvPr>
        </p:nvSpPr>
        <p:spPr>
          <a:xfrm>
            <a:off x="629841" y="365125"/>
            <a:ext cx="7886700" cy="3534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p56"/>
          <p:cNvSpPr txBox="1"/>
          <p:nvPr>
            <p:ph idx="1" type="body"/>
          </p:nvPr>
        </p:nvSpPr>
        <p:spPr>
          <a:xfrm>
            <a:off x="629841" y="4489399"/>
            <a:ext cx="7885509" cy="150182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200"/>
              <a:buNone/>
              <a:defRPr sz="1200"/>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83" name="Google Shape;83;p5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6" name="Shape 86"/>
        <p:cNvGrpSpPr/>
        <p:nvPr/>
      </p:nvGrpSpPr>
      <p:grpSpPr>
        <a:xfrm>
          <a:off x="0" y="0"/>
          <a:ext cx="0" cy="0"/>
          <a:chOff x="0" y="0"/>
          <a:chExt cx="0" cy="0"/>
        </a:xfrm>
      </p:grpSpPr>
      <p:sp>
        <p:nvSpPr>
          <p:cNvPr id="87" name="Google Shape;87;p57"/>
          <p:cNvSpPr txBox="1"/>
          <p:nvPr>
            <p:ph type="title"/>
          </p:nvPr>
        </p:nvSpPr>
        <p:spPr>
          <a:xfrm>
            <a:off x="629841" y="4367161"/>
            <a:ext cx="7886700"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8" name="Google Shape;88;p57"/>
          <p:cNvSpPr/>
          <p:nvPr>
            <p:ph idx="2" type="pic"/>
          </p:nvPr>
        </p:nvSpPr>
        <p:spPr>
          <a:xfrm>
            <a:off x="629841" y="987426"/>
            <a:ext cx="7886700" cy="3379735"/>
          </a:xfrm>
          <a:prstGeom prst="rect">
            <a:avLst/>
          </a:prstGeom>
          <a:noFill/>
          <a:ln>
            <a:noFill/>
          </a:ln>
        </p:spPr>
      </p:sp>
      <p:sp>
        <p:nvSpPr>
          <p:cNvPr id="89" name="Google Shape;89;p57"/>
          <p:cNvSpPr txBox="1"/>
          <p:nvPr>
            <p:ph idx="1" type="body"/>
          </p:nvPr>
        </p:nvSpPr>
        <p:spPr>
          <a:xfrm>
            <a:off x="629841" y="5186516"/>
            <a:ext cx="788550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1200"/>
              <a:buNone/>
              <a:defRPr sz="12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90" name="Google Shape;90;p5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3" name="Shape 93"/>
        <p:cNvGrpSpPr/>
        <p:nvPr/>
      </p:nvGrpSpPr>
      <p:grpSpPr>
        <a:xfrm>
          <a:off x="0" y="0"/>
          <a:ext cx="0" cy="0"/>
          <a:chOff x="0" y="0"/>
          <a:chExt cx="0" cy="0"/>
        </a:xfrm>
      </p:grpSpPr>
      <p:sp>
        <p:nvSpPr>
          <p:cNvPr id="94" name="Google Shape;94;p5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5" name="Google Shape;95;p58"/>
          <p:cNvSpPr/>
          <p:nvPr>
            <p:ph idx="2" type="pic"/>
          </p:nvPr>
        </p:nvSpPr>
        <p:spPr>
          <a:xfrm>
            <a:off x="3887391" y="987426"/>
            <a:ext cx="4629150" cy="4873625"/>
          </a:xfrm>
          <a:prstGeom prst="rect">
            <a:avLst/>
          </a:prstGeom>
          <a:noFill/>
          <a:ln>
            <a:noFill/>
          </a:ln>
        </p:spPr>
      </p:sp>
      <p:sp>
        <p:nvSpPr>
          <p:cNvPr id="96" name="Google Shape;96;p58"/>
          <p:cNvSpPr txBox="1"/>
          <p:nvPr>
            <p:ph idx="1" type="body"/>
          </p:nvPr>
        </p:nvSpPr>
        <p:spPr>
          <a:xfrm>
            <a:off x="840000" y="2057400"/>
            <a:ext cx="2739019"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1400"/>
              <a:buNone/>
              <a:defRPr sz="14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97" name="Google Shape;97;p5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5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0" name="Shape 100"/>
        <p:cNvGrpSpPr/>
        <p:nvPr/>
      </p:nvGrpSpPr>
      <p:grpSpPr>
        <a:xfrm>
          <a:off x="0" y="0"/>
          <a:ext cx="0" cy="0"/>
          <a:chOff x="0" y="0"/>
          <a:chExt cx="0" cy="0"/>
        </a:xfrm>
      </p:grpSpPr>
      <p:sp>
        <p:nvSpPr>
          <p:cNvPr id="101" name="Google Shape;101;p5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5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03" name="Google Shape;103;p59"/>
          <p:cNvSpPr txBox="1"/>
          <p:nvPr>
            <p:ph idx="2" type="body"/>
          </p:nvPr>
        </p:nvSpPr>
        <p:spPr>
          <a:xfrm>
            <a:off x="840000" y="2057400"/>
            <a:ext cx="2739019"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1400"/>
              <a:buNone/>
              <a:defRPr sz="14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104" name="Google Shape;104;p5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6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9" name="Google Shape;109;p6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6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6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2" name="Shape 112"/>
        <p:cNvGrpSpPr/>
        <p:nvPr/>
      </p:nvGrpSpPr>
      <p:grpSpPr>
        <a:xfrm>
          <a:off x="0" y="0"/>
          <a:ext cx="0" cy="0"/>
          <a:chOff x="0" y="0"/>
          <a:chExt cx="0" cy="0"/>
        </a:xfrm>
      </p:grpSpPr>
      <p:sp>
        <p:nvSpPr>
          <p:cNvPr id="113" name="Google Shape;113;p6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4" name="Google Shape;114;p61"/>
          <p:cNvSpPr txBox="1"/>
          <p:nvPr>
            <p:ph idx="1" type="body"/>
          </p:nvPr>
        </p:nvSpPr>
        <p:spPr>
          <a:xfrm>
            <a:off x="840000" y="1681163"/>
            <a:ext cx="376891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2000"/>
              <a:buNone/>
              <a:defRPr b="0" sz="2000">
                <a:solidFill>
                  <a:schemeClr val="lt2"/>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115" name="Google Shape;115;p61"/>
          <p:cNvSpPr txBox="1"/>
          <p:nvPr>
            <p:ph idx="2" type="body"/>
          </p:nvPr>
        </p:nvSpPr>
        <p:spPr>
          <a:xfrm>
            <a:off x="840000" y="2505075"/>
            <a:ext cx="376891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16" name="Google Shape;116;p61"/>
          <p:cNvSpPr txBox="1"/>
          <p:nvPr>
            <p:ph idx="3" type="body"/>
          </p:nvPr>
        </p:nvSpPr>
        <p:spPr>
          <a:xfrm>
            <a:off x="4739880" y="1681163"/>
            <a:ext cx="377666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2000"/>
              <a:buNone/>
              <a:defRPr b="0" sz="20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17" name="Google Shape;117;p61"/>
          <p:cNvSpPr txBox="1"/>
          <p:nvPr>
            <p:ph idx="4" type="body"/>
          </p:nvPr>
        </p:nvSpPr>
        <p:spPr>
          <a:xfrm>
            <a:off x="4739880" y="2505075"/>
            <a:ext cx="377666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18" name="Google Shape;118;p6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6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1" name="Shape 121"/>
        <p:cNvGrpSpPr/>
        <p:nvPr/>
      </p:nvGrpSpPr>
      <p:grpSpPr>
        <a:xfrm>
          <a:off x="0" y="0"/>
          <a:ext cx="0" cy="0"/>
          <a:chOff x="0" y="0"/>
          <a:chExt cx="0" cy="0"/>
        </a:xfrm>
      </p:grpSpPr>
      <p:sp>
        <p:nvSpPr>
          <p:cNvPr id="122" name="Google Shape;122;p6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3" name="Google Shape;123;p62"/>
          <p:cNvSpPr txBox="1"/>
          <p:nvPr>
            <p:ph idx="1" type="body"/>
          </p:nvPr>
        </p:nvSpPr>
        <p:spPr>
          <a:xfrm>
            <a:off x="840000" y="1825625"/>
            <a:ext cx="376891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24" name="Google Shape;124;p62"/>
          <p:cNvSpPr txBox="1"/>
          <p:nvPr>
            <p:ph idx="2" type="body"/>
          </p:nvPr>
        </p:nvSpPr>
        <p:spPr>
          <a:xfrm>
            <a:off x="4739880" y="1825625"/>
            <a:ext cx="377547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25" name="Google Shape;125;p6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6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6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4" name="Shape 134"/>
        <p:cNvGrpSpPr/>
        <p:nvPr/>
      </p:nvGrpSpPr>
      <p:grpSpPr>
        <a:xfrm>
          <a:off x="0" y="0"/>
          <a:ext cx="0" cy="0"/>
          <a:chOff x="0" y="0"/>
          <a:chExt cx="0" cy="0"/>
        </a:xfrm>
      </p:grpSpPr>
      <p:sp>
        <p:nvSpPr>
          <p:cNvPr id="135" name="Google Shape;135;g2859ebc5b5b_4_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6" name="Google Shape;136;g2859ebc5b5b_4_6"/>
          <p:cNvSpPr txBox="1"/>
          <p:nvPr>
            <p:ph idx="1" type="body"/>
          </p:nvPr>
        </p:nvSpPr>
        <p:spPr>
          <a:xfrm>
            <a:off x="839787" y="1825625"/>
            <a:ext cx="7675562"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37" name="Google Shape;137;g2859ebc5b5b_4_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2859ebc5b5b_4_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2859ebc5b5b_4_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0" name="Shape 140"/>
        <p:cNvGrpSpPr/>
        <p:nvPr/>
      </p:nvGrpSpPr>
      <p:grpSpPr>
        <a:xfrm>
          <a:off x="0" y="0"/>
          <a:ext cx="0" cy="0"/>
          <a:chOff x="0" y="0"/>
          <a:chExt cx="0" cy="0"/>
        </a:xfrm>
      </p:grpSpPr>
      <p:sp>
        <p:nvSpPr>
          <p:cNvPr id="141" name="Google Shape;141;g2859ebc5b5b_4_12"/>
          <p:cNvSpPr txBox="1"/>
          <p:nvPr>
            <p:ph type="ctrTitle"/>
          </p:nvPr>
        </p:nvSpPr>
        <p:spPr>
          <a:xfrm>
            <a:off x="640899" y="4464028"/>
            <a:ext cx="6858000" cy="11946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1400"/>
              <a:buNone/>
              <a:defRPr b="0" sz="7200">
                <a:solidFill>
                  <a:srgbClr val="E2E2E2"/>
                </a:solidFill>
                <a:latin typeface="Corbel"/>
                <a:ea typeface="Corbel"/>
                <a:cs typeface="Corbel"/>
                <a:sym typeface="Corbe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2" name="Google Shape;142;g2859ebc5b5b_4_12"/>
          <p:cNvSpPr txBox="1"/>
          <p:nvPr>
            <p:ph idx="1" type="subTitle"/>
          </p:nvPr>
        </p:nvSpPr>
        <p:spPr>
          <a:xfrm>
            <a:off x="640899" y="3829878"/>
            <a:ext cx="6858000" cy="6178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750"/>
              </a:spcBef>
              <a:spcAft>
                <a:spcPts val="0"/>
              </a:spcAft>
              <a:buClr>
                <a:schemeClr val="lt2"/>
              </a:buClr>
              <a:buSzPts val="2400"/>
              <a:buNone/>
              <a:defRPr b="0" sz="2400">
                <a:solidFill>
                  <a:schemeClr val="lt2"/>
                </a:solidFill>
                <a:latin typeface="Corbel"/>
                <a:ea typeface="Corbel"/>
                <a:cs typeface="Corbel"/>
                <a:sym typeface="Corbel"/>
              </a:defRPr>
            </a:lvl1pPr>
            <a:lvl2pPr lvl="1" algn="ctr">
              <a:lnSpc>
                <a:spcPct val="90000"/>
              </a:lnSpc>
              <a:spcBef>
                <a:spcPts val="375"/>
              </a:spcBef>
              <a:spcAft>
                <a:spcPts val="0"/>
              </a:spcAft>
              <a:buClr>
                <a:srgbClr val="EDEDED"/>
              </a:buClr>
              <a:buSzPts val="1500"/>
              <a:buNone/>
              <a:defRPr sz="1500"/>
            </a:lvl2pPr>
            <a:lvl3pPr lvl="2" algn="ctr">
              <a:lnSpc>
                <a:spcPct val="90000"/>
              </a:lnSpc>
              <a:spcBef>
                <a:spcPts val="375"/>
              </a:spcBef>
              <a:spcAft>
                <a:spcPts val="0"/>
              </a:spcAft>
              <a:buClr>
                <a:srgbClr val="EDEDED"/>
              </a:buClr>
              <a:buSzPts val="1350"/>
              <a:buNone/>
              <a:defRPr sz="1350"/>
            </a:lvl3pPr>
            <a:lvl4pPr lvl="3" algn="ctr">
              <a:lnSpc>
                <a:spcPct val="90000"/>
              </a:lnSpc>
              <a:spcBef>
                <a:spcPts val="375"/>
              </a:spcBef>
              <a:spcAft>
                <a:spcPts val="0"/>
              </a:spcAft>
              <a:buClr>
                <a:srgbClr val="EDEDED"/>
              </a:buClr>
              <a:buSzPts val="1200"/>
              <a:buNone/>
              <a:defRPr sz="1200"/>
            </a:lvl4pPr>
            <a:lvl5pPr lvl="4" algn="ctr">
              <a:lnSpc>
                <a:spcPct val="90000"/>
              </a:lnSpc>
              <a:spcBef>
                <a:spcPts val="375"/>
              </a:spcBef>
              <a:spcAft>
                <a:spcPts val="0"/>
              </a:spcAft>
              <a:buClr>
                <a:srgbClr val="EDEDED"/>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
        <p:nvSpPr>
          <p:cNvPr id="143" name="Google Shape;143;g2859ebc5b5b_4_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2859ebc5b5b_4_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2859ebc5b5b_4_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6" name="Shape 146"/>
        <p:cNvGrpSpPr/>
        <p:nvPr/>
      </p:nvGrpSpPr>
      <p:grpSpPr>
        <a:xfrm>
          <a:off x="0" y="0"/>
          <a:ext cx="0" cy="0"/>
          <a:chOff x="0" y="0"/>
          <a:chExt cx="0" cy="0"/>
        </a:xfrm>
      </p:grpSpPr>
      <p:sp>
        <p:nvSpPr>
          <p:cNvPr id="147" name="Google Shape;147;g2859ebc5b5b_4_18"/>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8" name="Google Shape;148;g2859ebc5b5b_4_18"/>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49" name="Google Shape;149;g2859ebc5b5b_4_1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2859ebc5b5b_4_1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2859ebc5b5b_4_1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2" name="Shape 152"/>
        <p:cNvGrpSpPr/>
        <p:nvPr/>
      </p:nvGrpSpPr>
      <p:grpSpPr>
        <a:xfrm>
          <a:off x="0" y="0"/>
          <a:ext cx="0" cy="0"/>
          <a:chOff x="0" y="0"/>
          <a:chExt cx="0" cy="0"/>
        </a:xfrm>
      </p:grpSpPr>
      <p:sp>
        <p:nvSpPr>
          <p:cNvPr id="153" name="Google Shape;153;g2859ebc5b5b_4_2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4" name="Google Shape;154;g2859ebc5b5b_4_24"/>
          <p:cNvSpPr txBox="1"/>
          <p:nvPr>
            <p:ph idx="1" type="body"/>
          </p:nvPr>
        </p:nvSpPr>
        <p:spPr>
          <a:xfrm rot="5400000">
            <a:off x="2501900" y="163513"/>
            <a:ext cx="4351337" cy="76755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55" name="Google Shape;155;g2859ebc5b5b_4_2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2859ebc5b5b_4_2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859ebc5b5b_4_2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58" name="Shape 158"/>
        <p:cNvGrpSpPr/>
        <p:nvPr/>
      </p:nvGrpSpPr>
      <p:grpSpPr>
        <a:xfrm>
          <a:off x="0" y="0"/>
          <a:ext cx="0" cy="0"/>
          <a:chOff x="0" y="0"/>
          <a:chExt cx="0" cy="0"/>
        </a:xfrm>
      </p:grpSpPr>
      <p:sp>
        <p:nvSpPr>
          <p:cNvPr id="159" name="Google Shape;159;g2859ebc5b5b_4_3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0" name="Google Shape;160;g2859ebc5b5b_4_30"/>
          <p:cNvSpPr txBox="1"/>
          <p:nvPr>
            <p:ph idx="1" type="body"/>
          </p:nvPr>
        </p:nvSpPr>
        <p:spPr>
          <a:xfrm>
            <a:off x="999064" y="4297503"/>
            <a:ext cx="2205038"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161" name="Google Shape;161;g2859ebc5b5b_4_30"/>
          <p:cNvSpPr/>
          <p:nvPr>
            <p:ph idx="2" type="pic"/>
          </p:nvPr>
        </p:nvSpPr>
        <p:spPr>
          <a:xfrm>
            <a:off x="999064" y="2256354"/>
            <a:ext cx="2205038" cy="15240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162" name="Google Shape;162;g2859ebc5b5b_4_30"/>
          <p:cNvSpPr txBox="1"/>
          <p:nvPr>
            <p:ph idx="3" type="body"/>
          </p:nvPr>
        </p:nvSpPr>
        <p:spPr>
          <a:xfrm>
            <a:off x="999064" y="4873766"/>
            <a:ext cx="2205038"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63" name="Google Shape;163;g2859ebc5b5b_4_30"/>
          <p:cNvSpPr txBox="1"/>
          <p:nvPr>
            <p:ph idx="4" type="body"/>
          </p:nvPr>
        </p:nvSpPr>
        <p:spPr>
          <a:xfrm>
            <a:off x="3426748" y="4297503"/>
            <a:ext cx="2197894"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164" name="Google Shape;164;g2859ebc5b5b_4_30"/>
          <p:cNvSpPr/>
          <p:nvPr>
            <p:ph idx="5" type="pic"/>
          </p:nvPr>
        </p:nvSpPr>
        <p:spPr>
          <a:xfrm>
            <a:off x="3426747" y="2256354"/>
            <a:ext cx="2197894" cy="15240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165" name="Google Shape;165;g2859ebc5b5b_4_30"/>
          <p:cNvSpPr txBox="1"/>
          <p:nvPr>
            <p:ph idx="6" type="body"/>
          </p:nvPr>
        </p:nvSpPr>
        <p:spPr>
          <a:xfrm>
            <a:off x="3425733" y="4873765"/>
            <a:ext cx="2200805"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66" name="Google Shape;166;g2859ebc5b5b_4_30"/>
          <p:cNvSpPr txBox="1"/>
          <p:nvPr>
            <p:ph idx="7" type="body"/>
          </p:nvPr>
        </p:nvSpPr>
        <p:spPr>
          <a:xfrm>
            <a:off x="5853242" y="4297503"/>
            <a:ext cx="219908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167" name="Google Shape;167;g2859ebc5b5b_4_30"/>
          <p:cNvSpPr/>
          <p:nvPr>
            <p:ph idx="8" type="pic"/>
          </p:nvPr>
        </p:nvSpPr>
        <p:spPr>
          <a:xfrm>
            <a:off x="5853241" y="2256354"/>
            <a:ext cx="2199085" cy="15240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168" name="Google Shape;168;g2859ebc5b5b_4_30"/>
          <p:cNvSpPr txBox="1"/>
          <p:nvPr>
            <p:ph idx="9" type="body"/>
          </p:nvPr>
        </p:nvSpPr>
        <p:spPr>
          <a:xfrm>
            <a:off x="5853148" y="4873763"/>
            <a:ext cx="2201998"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69" name="Google Shape;169;g2859ebc5b5b_4_3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2859ebc5b5b_4_3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g2859ebc5b5b_4_3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72" name="Shape 172"/>
        <p:cNvGrpSpPr/>
        <p:nvPr/>
      </p:nvGrpSpPr>
      <p:grpSpPr>
        <a:xfrm>
          <a:off x="0" y="0"/>
          <a:ext cx="0" cy="0"/>
          <a:chOff x="0" y="0"/>
          <a:chExt cx="0" cy="0"/>
        </a:xfrm>
      </p:grpSpPr>
      <p:sp>
        <p:nvSpPr>
          <p:cNvPr id="173" name="Google Shape;173;g2859ebc5b5b_4_4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4" name="Google Shape;174;g2859ebc5b5b_4_44"/>
          <p:cNvSpPr txBox="1"/>
          <p:nvPr>
            <p:ph idx="1" type="body"/>
          </p:nvPr>
        </p:nvSpPr>
        <p:spPr>
          <a:xfrm>
            <a:off x="1002961" y="1885950"/>
            <a:ext cx="221015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175" name="Google Shape;175;g2859ebc5b5b_4_44"/>
          <p:cNvSpPr txBox="1"/>
          <p:nvPr>
            <p:ph idx="2" type="body"/>
          </p:nvPr>
        </p:nvSpPr>
        <p:spPr>
          <a:xfrm>
            <a:off x="1017598" y="2571750"/>
            <a:ext cx="2195513"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76" name="Google Shape;176;g2859ebc5b5b_4_44"/>
          <p:cNvSpPr txBox="1"/>
          <p:nvPr>
            <p:ph idx="3" type="body"/>
          </p:nvPr>
        </p:nvSpPr>
        <p:spPr>
          <a:xfrm>
            <a:off x="3440996" y="1885950"/>
            <a:ext cx="220218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77" name="Google Shape;177;g2859ebc5b5b_4_44"/>
          <p:cNvSpPr txBox="1"/>
          <p:nvPr>
            <p:ph idx="4" type="body"/>
          </p:nvPr>
        </p:nvSpPr>
        <p:spPr>
          <a:xfrm>
            <a:off x="3433081" y="2571750"/>
            <a:ext cx="2210096"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78" name="Google Shape;178;g2859ebc5b5b_4_44"/>
          <p:cNvSpPr txBox="1"/>
          <p:nvPr>
            <p:ph idx="5" type="body"/>
          </p:nvPr>
        </p:nvSpPr>
        <p:spPr>
          <a:xfrm>
            <a:off x="5871777" y="1885950"/>
            <a:ext cx="219908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79" name="Google Shape;179;g2859ebc5b5b_4_44"/>
          <p:cNvSpPr txBox="1"/>
          <p:nvPr>
            <p:ph idx="6" type="body"/>
          </p:nvPr>
        </p:nvSpPr>
        <p:spPr>
          <a:xfrm>
            <a:off x="5871777" y="2571750"/>
            <a:ext cx="2199085"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180" name="Google Shape;180;g2859ebc5b5b_4_4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g2859ebc5b5b_4_4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2859ebc5b5b_4_4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83" name="Shape 183"/>
        <p:cNvGrpSpPr/>
        <p:nvPr/>
      </p:nvGrpSpPr>
      <p:grpSpPr>
        <a:xfrm>
          <a:off x="0" y="0"/>
          <a:ext cx="0" cy="0"/>
          <a:chOff x="0" y="0"/>
          <a:chExt cx="0" cy="0"/>
        </a:xfrm>
      </p:grpSpPr>
      <p:sp>
        <p:nvSpPr>
          <p:cNvPr id="184" name="Google Shape;184;g2859ebc5b5b_4_55"/>
          <p:cNvSpPr txBox="1"/>
          <p:nvPr>
            <p:ph type="title"/>
          </p:nvPr>
        </p:nvSpPr>
        <p:spPr>
          <a:xfrm>
            <a:off x="629841" y="2326968"/>
            <a:ext cx="7886700"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405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5" name="Google Shape;185;g2859ebc5b5b_4_55"/>
          <p:cNvSpPr txBox="1"/>
          <p:nvPr>
            <p:ph idx="1" type="body"/>
          </p:nvPr>
        </p:nvSpPr>
        <p:spPr>
          <a:xfrm>
            <a:off x="629841" y="4850581"/>
            <a:ext cx="7885509"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200"/>
              <a:buNone/>
              <a:defRPr sz="1200"/>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186" name="Google Shape;186;g2859ebc5b5b_4_5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g2859ebc5b5b_4_5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2859ebc5b5b_4_5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89" name="Shape 189"/>
        <p:cNvGrpSpPr/>
        <p:nvPr/>
      </p:nvGrpSpPr>
      <p:grpSpPr>
        <a:xfrm>
          <a:off x="0" y="0"/>
          <a:ext cx="0" cy="0"/>
          <a:chOff x="0" y="0"/>
          <a:chExt cx="0" cy="0"/>
        </a:xfrm>
      </p:grpSpPr>
      <p:sp>
        <p:nvSpPr>
          <p:cNvPr id="190" name="Google Shape;190;g2859ebc5b5b_4_61"/>
          <p:cNvSpPr txBox="1"/>
          <p:nvPr>
            <p:ph type="title"/>
          </p:nvPr>
        </p:nvSpPr>
        <p:spPr>
          <a:xfrm>
            <a:off x="629841" y="365125"/>
            <a:ext cx="7886700" cy="3534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1" name="Google Shape;191;g2859ebc5b5b_4_61"/>
          <p:cNvSpPr txBox="1"/>
          <p:nvPr>
            <p:ph idx="1" type="body"/>
          </p:nvPr>
        </p:nvSpPr>
        <p:spPr>
          <a:xfrm>
            <a:off x="629841" y="4489399"/>
            <a:ext cx="7885509" cy="150182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200"/>
              <a:buNone/>
              <a:defRPr sz="1200"/>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192" name="Google Shape;192;g2859ebc5b5b_4_6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2859ebc5b5b_4_6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g2859ebc5b5b_4_6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95" name="Shape 195"/>
        <p:cNvGrpSpPr/>
        <p:nvPr/>
      </p:nvGrpSpPr>
      <p:grpSpPr>
        <a:xfrm>
          <a:off x="0" y="0"/>
          <a:ext cx="0" cy="0"/>
          <a:chOff x="0" y="0"/>
          <a:chExt cx="0" cy="0"/>
        </a:xfrm>
      </p:grpSpPr>
      <p:sp>
        <p:nvSpPr>
          <p:cNvPr id="196" name="Google Shape;196;g2859ebc5b5b_4_67"/>
          <p:cNvSpPr txBox="1"/>
          <p:nvPr>
            <p:ph type="title"/>
          </p:nvPr>
        </p:nvSpPr>
        <p:spPr>
          <a:xfrm>
            <a:off x="629841" y="4367161"/>
            <a:ext cx="7886700"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7" name="Google Shape;197;g2859ebc5b5b_4_67"/>
          <p:cNvSpPr/>
          <p:nvPr>
            <p:ph idx="2" type="pic"/>
          </p:nvPr>
        </p:nvSpPr>
        <p:spPr>
          <a:xfrm>
            <a:off x="629841" y="987426"/>
            <a:ext cx="7886700" cy="3379735"/>
          </a:xfrm>
          <a:prstGeom prst="rect">
            <a:avLst/>
          </a:prstGeom>
          <a:noFill/>
          <a:ln>
            <a:noFill/>
          </a:ln>
        </p:spPr>
      </p:sp>
      <p:sp>
        <p:nvSpPr>
          <p:cNvPr id="198" name="Google Shape;198;g2859ebc5b5b_4_67"/>
          <p:cNvSpPr txBox="1"/>
          <p:nvPr>
            <p:ph idx="1" type="body"/>
          </p:nvPr>
        </p:nvSpPr>
        <p:spPr>
          <a:xfrm>
            <a:off x="629841" y="5186516"/>
            <a:ext cx="788550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1200"/>
              <a:buNone/>
              <a:defRPr sz="12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199" name="Google Shape;199;g2859ebc5b5b_4_6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g2859ebc5b5b_4_6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g2859ebc5b5b_4_6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2" name="Shape 202"/>
        <p:cNvGrpSpPr/>
        <p:nvPr/>
      </p:nvGrpSpPr>
      <p:grpSpPr>
        <a:xfrm>
          <a:off x="0" y="0"/>
          <a:ext cx="0" cy="0"/>
          <a:chOff x="0" y="0"/>
          <a:chExt cx="0" cy="0"/>
        </a:xfrm>
      </p:grpSpPr>
      <p:sp>
        <p:nvSpPr>
          <p:cNvPr id="203" name="Google Shape;203;g2859ebc5b5b_4_7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4" name="Google Shape;204;g2859ebc5b5b_4_74"/>
          <p:cNvSpPr/>
          <p:nvPr>
            <p:ph idx="2" type="pic"/>
          </p:nvPr>
        </p:nvSpPr>
        <p:spPr>
          <a:xfrm>
            <a:off x="3887391" y="987426"/>
            <a:ext cx="4629150" cy="4873625"/>
          </a:xfrm>
          <a:prstGeom prst="rect">
            <a:avLst/>
          </a:prstGeom>
          <a:noFill/>
          <a:ln>
            <a:noFill/>
          </a:ln>
        </p:spPr>
      </p:sp>
      <p:sp>
        <p:nvSpPr>
          <p:cNvPr id="205" name="Google Shape;205;g2859ebc5b5b_4_74"/>
          <p:cNvSpPr txBox="1"/>
          <p:nvPr>
            <p:ph idx="1" type="body"/>
          </p:nvPr>
        </p:nvSpPr>
        <p:spPr>
          <a:xfrm>
            <a:off x="840000" y="2057400"/>
            <a:ext cx="2739019"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1400"/>
              <a:buNone/>
              <a:defRPr sz="14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206" name="Google Shape;206;g2859ebc5b5b_4_7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g2859ebc5b5b_4_7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g2859ebc5b5b_4_7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9" name="Shape 209"/>
        <p:cNvGrpSpPr/>
        <p:nvPr/>
      </p:nvGrpSpPr>
      <p:grpSpPr>
        <a:xfrm>
          <a:off x="0" y="0"/>
          <a:ext cx="0" cy="0"/>
          <a:chOff x="0" y="0"/>
          <a:chExt cx="0" cy="0"/>
        </a:xfrm>
      </p:grpSpPr>
      <p:sp>
        <p:nvSpPr>
          <p:cNvPr id="210" name="Google Shape;210;g2859ebc5b5b_4_8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1" name="Google Shape;211;g2859ebc5b5b_4_8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12" name="Google Shape;212;g2859ebc5b5b_4_81"/>
          <p:cNvSpPr txBox="1"/>
          <p:nvPr>
            <p:ph idx="2" type="body"/>
          </p:nvPr>
        </p:nvSpPr>
        <p:spPr>
          <a:xfrm>
            <a:off x="840000" y="2057400"/>
            <a:ext cx="2739019"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1400"/>
              <a:buNone/>
              <a:defRPr sz="14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213" name="Google Shape;213;g2859ebc5b5b_4_8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g2859ebc5b5b_4_8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g2859ebc5b5b_4_8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6" name="Shape 216"/>
        <p:cNvGrpSpPr/>
        <p:nvPr/>
      </p:nvGrpSpPr>
      <p:grpSpPr>
        <a:xfrm>
          <a:off x="0" y="0"/>
          <a:ext cx="0" cy="0"/>
          <a:chOff x="0" y="0"/>
          <a:chExt cx="0" cy="0"/>
        </a:xfrm>
      </p:grpSpPr>
      <p:sp>
        <p:nvSpPr>
          <p:cNvPr id="217" name="Google Shape;217;g2859ebc5b5b_4_8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8" name="Google Shape;218;g2859ebc5b5b_4_8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g2859ebc5b5b_4_8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g2859ebc5b5b_4_8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1" name="Shape 221"/>
        <p:cNvGrpSpPr/>
        <p:nvPr/>
      </p:nvGrpSpPr>
      <p:grpSpPr>
        <a:xfrm>
          <a:off x="0" y="0"/>
          <a:ext cx="0" cy="0"/>
          <a:chOff x="0" y="0"/>
          <a:chExt cx="0" cy="0"/>
        </a:xfrm>
      </p:grpSpPr>
      <p:sp>
        <p:nvSpPr>
          <p:cNvPr id="222" name="Google Shape;222;g2859ebc5b5b_4_9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3" name="Google Shape;223;g2859ebc5b5b_4_93"/>
          <p:cNvSpPr txBox="1"/>
          <p:nvPr>
            <p:ph idx="1" type="body"/>
          </p:nvPr>
        </p:nvSpPr>
        <p:spPr>
          <a:xfrm>
            <a:off x="840000" y="1681163"/>
            <a:ext cx="376891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2000"/>
              <a:buNone/>
              <a:defRPr b="0" sz="2000">
                <a:solidFill>
                  <a:schemeClr val="lt2"/>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224" name="Google Shape;224;g2859ebc5b5b_4_93"/>
          <p:cNvSpPr txBox="1"/>
          <p:nvPr>
            <p:ph idx="2" type="body"/>
          </p:nvPr>
        </p:nvSpPr>
        <p:spPr>
          <a:xfrm>
            <a:off x="840000" y="2505075"/>
            <a:ext cx="376891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25" name="Google Shape;225;g2859ebc5b5b_4_93"/>
          <p:cNvSpPr txBox="1"/>
          <p:nvPr>
            <p:ph idx="3" type="body"/>
          </p:nvPr>
        </p:nvSpPr>
        <p:spPr>
          <a:xfrm>
            <a:off x="4739880" y="1681163"/>
            <a:ext cx="377666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2000"/>
              <a:buNone/>
              <a:defRPr b="0" sz="20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26" name="Google Shape;226;g2859ebc5b5b_4_93"/>
          <p:cNvSpPr txBox="1"/>
          <p:nvPr>
            <p:ph idx="4" type="body"/>
          </p:nvPr>
        </p:nvSpPr>
        <p:spPr>
          <a:xfrm>
            <a:off x="4739880" y="2505075"/>
            <a:ext cx="377666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27" name="Google Shape;227;g2859ebc5b5b_4_9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g2859ebc5b5b_4_9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g2859ebc5b5b_4_9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8"/>
          <p:cNvSpPr txBox="1"/>
          <p:nvPr>
            <p:ph type="ctrTitle"/>
          </p:nvPr>
        </p:nvSpPr>
        <p:spPr>
          <a:xfrm>
            <a:off x="1657350" y="4464028"/>
            <a:ext cx="6858000" cy="1194650"/>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SzPts val="1400"/>
              <a:buNone/>
              <a:defRPr b="0" sz="7200">
                <a:solidFill>
                  <a:srgbClr val="E2E2E2"/>
                </a:solidFill>
                <a:latin typeface="Corbel"/>
                <a:ea typeface="Corbel"/>
                <a:cs typeface="Corbel"/>
                <a:sym typeface="Corbe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 name="Google Shape;27;p48"/>
          <p:cNvSpPr txBox="1"/>
          <p:nvPr>
            <p:ph idx="1" type="subTitle"/>
          </p:nvPr>
        </p:nvSpPr>
        <p:spPr>
          <a:xfrm>
            <a:off x="1657349" y="3829878"/>
            <a:ext cx="6858000" cy="618523"/>
          </a:xfrm>
          <a:prstGeom prst="rect">
            <a:avLst/>
          </a:prstGeom>
          <a:noFill/>
          <a:ln>
            <a:noFill/>
          </a:ln>
        </p:spPr>
        <p:txBody>
          <a:bodyPr anchorCtr="0" anchor="b" bIns="45700" lIns="91425" spcFirstLastPara="1" rIns="91425" wrap="square" tIns="45700">
            <a:normAutofit/>
          </a:bodyPr>
          <a:lstStyle>
            <a:lvl1pPr lvl="0" algn="r">
              <a:lnSpc>
                <a:spcPct val="90000"/>
              </a:lnSpc>
              <a:spcBef>
                <a:spcPts val="750"/>
              </a:spcBef>
              <a:spcAft>
                <a:spcPts val="0"/>
              </a:spcAft>
              <a:buClr>
                <a:schemeClr val="lt2"/>
              </a:buClr>
              <a:buSzPts val="2400"/>
              <a:buNone/>
              <a:defRPr b="0" sz="2400">
                <a:solidFill>
                  <a:schemeClr val="lt2"/>
                </a:solidFill>
                <a:latin typeface="Corbel"/>
                <a:ea typeface="Corbel"/>
                <a:cs typeface="Corbel"/>
                <a:sym typeface="Corbel"/>
              </a:defRPr>
            </a:lvl1pPr>
            <a:lvl2pPr lvl="1" algn="ctr">
              <a:lnSpc>
                <a:spcPct val="90000"/>
              </a:lnSpc>
              <a:spcBef>
                <a:spcPts val="375"/>
              </a:spcBef>
              <a:spcAft>
                <a:spcPts val="0"/>
              </a:spcAft>
              <a:buClr>
                <a:srgbClr val="EDEDED"/>
              </a:buClr>
              <a:buSzPts val="1500"/>
              <a:buNone/>
              <a:defRPr sz="1500"/>
            </a:lvl2pPr>
            <a:lvl3pPr lvl="2" algn="ctr">
              <a:lnSpc>
                <a:spcPct val="90000"/>
              </a:lnSpc>
              <a:spcBef>
                <a:spcPts val="375"/>
              </a:spcBef>
              <a:spcAft>
                <a:spcPts val="0"/>
              </a:spcAft>
              <a:buClr>
                <a:srgbClr val="EDEDED"/>
              </a:buClr>
              <a:buSzPts val="1350"/>
              <a:buNone/>
              <a:defRPr sz="1350"/>
            </a:lvl3pPr>
            <a:lvl4pPr lvl="3" algn="ctr">
              <a:lnSpc>
                <a:spcPct val="90000"/>
              </a:lnSpc>
              <a:spcBef>
                <a:spcPts val="375"/>
              </a:spcBef>
              <a:spcAft>
                <a:spcPts val="0"/>
              </a:spcAft>
              <a:buClr>
                <a:srgbClr val="EDEDED"/>
              </a:buClr>
              <a:buSzPts val="1200"/>
              <a:buNone/>
              <a:defRPr sz="1200"/>
            </a:lvl4pPr>
            <a:lvl5pPr lvl="4" algn="ctr">
              <a:lnSpc>
                <a:spcPct val="90000"/>
              </a:lnSpc>
              <a:spcBef>
                <a:spcPts val="375"/>
              </a:spcBef>
              <a:spcAft>
                <a:spcPts val="0"/>
              </a:spcAft>
              <a:buClr>
                <a:srgbClr val="EDEDED"/>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
        <p:nvSpPr>
          <p:cNvPr id="28" name="Google Shape;28;p4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0" name="Shape 230"/>
        <p:cNvGrpSpPr/>
        <p:nvPr/>
      </p:nvGrpSpPr>
      <p:grpSpPr>
        <a:xfrm>
          <a:off x="0" y="0"/>
          <a:ext cx="0" cy="0"/>
          <a:chOff x="0" y="0"/>
          <a:chExt cx="0" cy="0"/>
        </a:xfrm>
      </p:grpSpPr>
      <p:sp>
        <p:nvSpPr>
          <p:cNvPr id="231" name="Google Shape;231;g2859ebc5b5b_4_10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2" name="Google Shape;232;g2859ebc5b5b_4_102"/>
          <p:cNvSpPr txBox="1"/>
          <p:nvPr>
            <p:ph idx="1" type="body"/>
          </p:nvPr>
        </p:nvSpPr>
        <p:spPr>
          <a:xfrm>
            <a:off x="840000" y="1825625"/>
            <a:ext cx="376891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33" name="Google Shape;233;g2859ebc5b5b_4_102"/>
          <p:cNvSpPr txBox="1"/>
          <p:nvPr>
            <p:ph idx="2" type="body"/>
          </p:nvPr>
        </p:nvSpPr>
        <p:spPr>
          <a:xfrm>
            <a:off x="4739880" y="1825625"/>
            <a:ext cx="377547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34" name="Google Shape;234;g2859ebc5b5b_4_10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g2859ebc5b5b_4_10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g2859ebc5b5b_4_10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0"/>
          <p:cNvSpPr txBox="1"/>
          <p:nvPr>
            <p:ph type="ctrTitle"/>
          </p:nvPr>
        </p:nvSpPr>
        <p:spPr>
          <a:xfrm>
            <a:off x="640899" y="4464028"/>
            <a:ext cx="6858000" cy="11946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1400"/>
              <a:buNone/>
              <a:defRPr b="0" sz="7200">
                <a:solidFill>
                  <a:srgbClr val="E2E2E2"/>
                </a:solidFill>
                <a:latin typeface="Corbel"/>
                <a:ea typeface="Corbel"/>
                <a:cs typeface="Corbel"/>
                <a:sym typeface="Corbe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50"/>
          <p:cNvSpPr txBox="1"/>
          <p:nvPr>
            <p:ph idx="1" type="subTitle"/>
          </p:nvPr>
        </p:nvSpPr>
        <p:spPr>
          <a:xfrm>
            <a:off x="640899" y="3829878"/>
            <a:ext cx="6858000" cy="6178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750"/>
              </a:spcBef>
              <a:spcAft>
                <a:spcPts val="0"/>
              </a:spcAft>
              <a:buClr>
                <a:schemeClr val="lt2"/>
              </a:buClr>
              <a:buSzPts val="2400"/>
              <a:buNone/>
              <a:defRPr b="0" sz="2400">
                <a:solidFill>
                  <a:schemeClr val="lt2"/>
                </a:solidFill>
                <a:latin typeface="Corbel"/>
                <a:ea typeface="Corbel"/>
                <a:cs typeface="Corbel"/>
                <a:sym typeface="Corbel"/>
              </a:defRPr>
            </a:lvl1pPr>
            <a:lvl2pPr lvl="1" algn="ctr">
              <a:lnSpc>
                <a:spcPct val="90000"/>
              </a:lnSpc>
              <a:spcBef>
                <a:spcPts val="375"/>
              </a:spcBef>
              <a:spcAft>
                <a:spcPts val="0"/>
              </a:spcAft>
              <a:buClr>
                <a:srgbClr val="EDEDED"/>
              </a:buClr>
              <a:buSzPts val="1500"/>
              <a:buNone/>
              <a:defRPr sz="1500"/>
            </a:lvl2pPr>
            <a:lvl3pPr lvl="2" algn="ctr">
              <a:lnSpc>
                <a:spcPct val="90000"/>
              </a:lnSpc>
              <a:spcBef>
                <a:spcPts val="375"/>
              </a:spcBef>
              <a:spcAft>
                <a:spcPts val="0"/>
              </a:spcAft>
              <a:buClr>
                <a:srgbClr val="EDEDED"/>
              </a:buClr>
              <a:buSzPts val="1350"/>
              <a:buNone/>
              <a:defRPr sz="1350"/>
            </a:lvl3pPr>
            <a:lvl4pPr lvl="3" algn="ctr">
              <a:lnSpc>
                <a:spcPct val="90000"/>
              </a:lnSpc>
              <a:spcBef>
                <a:spcPts val="375"/>
              </a:spcBef>
              <a:spcAft>
                <a:spcPts val="0"/>
              </a:spcAft>
              <a:buClr>
                <a:srgbClr val="EDEDED"/>
              </a:buClr>
              <a:buSzPts val="1200"/>
              <a:buNone/>
              <a:defRPr sz="1200"/>
            </a:lvl4pPr>
            <a:lvl5pPr lvl="4" algn="ctr">
              <a:lnSpc>
                <a:spcPct val="90000"/>
              </a:lnSpc>
              <a:spcBef>
                <a:spcPts val="375"/>
              </a:spcBef>
              <a:spcAft>
                <a:spcPts val="0"/>
              </a:spcAft>
              <a:buClr>
                <a:srgbClr val="EDEDED"/>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
        <p:nvSpPr>
          <p:cNvPr id="34" name="Google Shape;34;p5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 name="Shape 37"/>
        <p:cNvGrpSpPr/>
        <p:nvPr/>
      </p:nvGrpSpPr>
      <p:grpSpPr>
        <a:xfrm>
          <a:off x="0" y="0"/>
          <a:ext cx="0" cy="0"/>
          <a:chOff x="0" y="0"/>
          <a:chExt cx="0" cy="0"/>
        </a:xfrm>
      </p:grpSpPr>
      <p:sp>
        <p:nvSpPr>
          <p:cNvPr id="38" name="Google Shape;38;p51"/>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51"/>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0" name="Google Shape;40;p5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 name="Shape 43"/>
        <p:cNvGrpSpPr/>
        <p:nvPr/>
      </p:nvGrpSpPr>
      <p:grpSpPr>
        <a:xfrm>
          <a:off x="0" y="0"/>
          <a:ext cx="0" cy="0"/>
          <a:chOff x="0" y="0"/>
          <a:chExt cx="0" cy="0"/>
        </a:xfrm>
      </p:grpSpPr>
      <p:sp>
        <p:nvSpPr>
          <p:cNvPr id="44" name="Google Shape;44;p5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5" name="Google Shape;45;p52"/>
          <p:cNvSpPr txBox="1"/>
          <p:nvPr>
            <p:ph idx="1" type="body"/>
          </p:nvPr>
        </p:nvSpPr>
        <p:spPr>
          <a:xfrm rot="5400000">
            <a:off x="2501900" y="163513"/>
            <a:ext cx="4351337" cy="76755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6" name="Google Shape;46;p5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49" name="Shape 49"/>
        <p:cNvGrpSpPr/>
        <p:nvPr/>
      </p:nvGrpSpPr>
      <p:grpSpPr>
        <a:xfrm>
          <a:off x="0" y="0"/>
          <a:ext cx="0" cy="0"/>
          <a:chOff x="0" y="0"/>
          <a:chExt cx="0" cy="0"/>
        </a:xfrm>
      </p:grpSpPr>
      <p:sp>
        <p:nvSpPr>
          <p:cNvPr id="50" name="Google Shape;50;p5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53"/>
          <p:cNvSpPr txBox="1"/>
          <p:nvPr>
            <p:ph idx="1" type="body"/>
          </p:nvPr>
        </p:nvSpPr>
        <p:spPr>
          <a:xfrm>
            <a:off x="999064" y="4297503"/>
            <a:ext cx="2205038"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52" name="Google Shape;52;p53"/>
          <p:cNvSpPr/>
          <p:nvPr>
            <p:ph idx="2" type="pic"/>
          </p:nvPr>
        </p:nvSpPr>
        <p:spPr>
          <a:xfrm>
            <a:off x="999064" y="2256354"/>
            <a:ext cx="2205038" cy="1524000"/>
          </a:xfrm>
          <a:prstGeom prst="roundRect">
            <a:avLst>
              <a:gd fmla="val 1858" name="adj"/>
            </a:avLst>
          </a:prstGeom>
          <a:noFill/>
          <a:ln>
            <a:noFill/>
          </a:ln>
          <a:effectLst>
            <a:outerShdw blurRad="50800" rotWithShape="0" algn="tl" dir="5400000" dist="50800">
              <a:srgbClr val="000000">
                <a:alpha val="41960"/>
              </a:srgbClr>
            </a:outerShdw>
          </a:effectLst>
        </p:spPr>
      </p:sp>
      <p:sp>
        <p:nvSpPr>
          <p:cNvPr id="53" name="Google Shape;53;p53"/>
          <p:cNvSpPr txBox="1"/>
          <p:nvPr>
            <p:ph idx="3" type="body"/>
          </p:nvPr>
        </p:nvSpPr>
        <p:spPr>
          <a:xfrm>
            <a:off x="999064" y="4873766"/>
            <a:ext cx="2205038"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54" name="Google Shape;54;p53"/>
          <p:cNvSpPr txBox="1"/>
          <p:nvPr>
            <p:ph idx="4" type="body"/>
          </p:nvPr>
        </p:nvSpPr>
        <p:spPr>
          <a:xfrm>
            <a:off x="3426748" y="4297503"/>
            <a:ext cx="2197894"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55" name="Google Shape;55;p53"/>
          <p:cNvSpPr/>
          <p:nvPr>
            <p:ph idx="5" type="pic"/>
          </p:nvPr>
        </p:nvSpPr>
        <p:spPr>
          <a:xfrm>
            <a:off x="3426747" y="2256354"/>
            <a:ext cx="2197894" cy="1524000"/>
          </a:xfrm>
          <a:prstGeom prst="roundRect">
            <a:avLst>
              <a:gd fmla="val 1858" name="adj"/>
            </a:avLst>
          </a:prstGeom>
          <a:noFill/>
          <a:ln>
            <a:noFill/>
          </a:ln>
          <a:effectLst>
            <a:outerShdw blurRad="50800" rotWithShape="0" algn="tl" dir="5400000" dist="50800">
              <a:srgbClr val="000000">
                <a:alpha val="41960"/>
              </a:srgbClr>
            </a:outerShdw>
          </a:effectLst>
        </p:spPr>
      </p:sp>
      <p:sp>
        <p:nvSpPr>
          <p:cNvPr id="56" name="Google Shape;56;p53"/>
          <p:cNvSpPr txBox="1"/>
          <p:nvPr>
            <p:ph idx="6" type="body"/>
          </p:nvPr>
        </p:nvSpPr>
        <p:spPr>
          <a:xfrm>
            <a:off x="3425733" y="4873765"/>
            <a:ext cx="2200805"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57" name="Google Shape;57;p53"/>
          <p:cNvSpPr txBox="1"/>
          <p:nvPr>
            <p:ph idx="7" type="body"/>
          </p:nvPr>
        </p:nvSpPr>
        <p:spPr>
          <a:xfrm>
            <a:off x="5853242" y="4297503"/>
            <a:ext cx="219908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58" name="Google Shape;58;p53"/>
          <p:cNvSpPr/>
          <p:nvPr>
            <p:ph idx="8" type="pic"/>
          </p:nvPr>
        </p:nvSpPr>
        <p:spPr>
          <a:xfrm>
            <a:off x="5853241" y="2256354"/>
            <a:ext cx="2199085" cy="1524000"/>
          </a:xfrm>
          <a:prstGeom prst="roundRect">
            <a:avLst>
              <a:gd fmla="val 1858" name="adj"/>
            </a:avLst>
          </a:prstGeom>
          <a:noFill/>
          <a:ln>
            <a:noFill/>
          </a:ln>
          <a:effectLst>
            <a:outerShdw blurRad="50800" rotWithShape="0" algn="tl" dir="5400000" dist="50800">
              <a:srgbClr val="000000">
                <a:alpha val="41960"/>
              </a:srgbClr>
            </a:outerShdw>
          </a:effectLst>
        </p:spPr>
      </p:sp>
      <p:sp>
        <p:nvSpPr>
          <p:cNvPr id="59" name="Google Shape;59;p53"/>
          <p:cNvSpPr txBox="1"/>
          <p:nvPr>
            <p:ph idx="9" type="body"/>
          </p:nvPr>
        </p:nvSpPr>
        <p:spPr>
          <a:xfrm>
            <a:off x="5853148" y="4873763"/>
            <a:ext cx="2201998"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60" name="Google Shape;60;p5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63" name="Shape 63"/>
        <p:cNvGrpSpPr/>
        <p:nvPr/>
      </p:nvGrpSpPr>
      <p:grpSpPr>
        <a:xfrm>
          <a:off x="0" y="0"/>
          <a:ext cx="0" cy="0"/>
          <a:chOff x="0" y="0"/>
          <a:chExt cx="0" cy="0"/>
        </a:xfrm>
      </p:grpSpPr>
      <p:sp>
        <p:nvSpPr>
          <p:cNvPr id="64" name="Google Shape;64;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5" name="Google Shape;65;p54"/>
          <p:cNvSpPr txBox="1"/>
          <p:nvPr>
            <p:ph idx="1" type="body"/>
          </p:nvPr>
        </p:nvSpPr>
        <p:spPr>
          <a:xfrm>
            <a:off x="1002961" y="1885950"/>
            <a:ext cx="221015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66" name="Google Shape;66;p54"/>
          <p:cNvSpPr txBox="1"/>
          <p:nvPr>
            <p:ph idx="2" type="body"/>
          </p:nvPr>
        </p:nvSpPr>
        <p:spPr>
          <a:xfrm>
            <a:off x="1017598" y="2571750"/>
            <a:ext cx="2195513"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67" name="Google Shape;67;p54"/>
          <p:cNvSpPr txBox="1"/>
          <p:nvPr>
            <p:ph idx="3" type="body"/>
          </p:nvPr>
        </p:nvSpPr>
        <p:spPr>
          <a:xfrm>
            <a:off x="3440996" y="1885950"/>
            <a:ext cx="220218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68" name="Google Shape;68;p54"/>
          <p:cNvSpPr txBox="1"/>
          <p:nvPr>
            <p:ph idx="4" type="body"/>
          </p:nvPr>
        </p:nvSpPr>
        <p:spPr>
          <a:xfrm>
            <a:off x="3433081" y="2571750"/>
            <a:ext cx="2210096"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69" name="Google Shape;69;p54"/>
          <p:cNvSpPr txBox="1"/>
          <p:nvPr>
            <p:ph idx="5" type="body"/>
          </p:nvPr>
        </p:nvSpPr>
        <p:spPr>
          <a:xfrm>
            <a:off x="5871777" y="1885950"/>
            <a:ext cx="219908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70" name="Google Shape;70;p54"/>
          <p:cNvSpPr txBox="1"/>
          <p:nvPr>
            <p:ph idx="6" type="body"/>
          </p:nvPr>
        </p:nvSpPr>
        <p:spPr>
          <a:xfrm>
            <a:off x="5871777" y="2571750"/>
            <a:ext cx="2199085"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71" name="Google Shape;71;p5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74" name="Shape 74"/>
        <p:cNvGrpSpPr/>
        <p:nvPr/>
      </p:nvGrpSpPr>
      <p:grpSpPr>
        <a:xfrm>
          <a:off x="0" y="0"/>
          <a:ext cx="0" cy="0"/>
          <a:chOff x="0" y="0"/>
          <a:chExt cx="0" cy="0"/>
        </a:xfrm>
      </p:grpSpPr>
      <p:sp>
        <p:nvSpPr>
          <p:cNvPr id="75" name="Google Shape;75;p55"/>
          <p:cNvSpPr txBox="1"/>
          <p:nvPr>
            <p:ph type="title"/>
          </p:nvPr>
        </p:nvSpPr>
        <p:spPr>
          <a:xfrm>
            <a:off x="629841" y="2326968"/>
            <a:ext cx="7886700"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405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55"/>
          <p:cNvSpPr txBox="1"/>
          <p:nvPr>
            <p:ph idx="1" type="body"/>
          </p:nvPr>
        </p:nvSpPr>
        <p:spPr>
          <a:xfrm>
            <a:off x="629841" y="4850581"/>
            <a:ext cx="7885509"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200"/>
              <a:buNone/>
              <a:defRPr sz="1200"/>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77" name="Google Shape;77;p5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1.jp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6" Type="http://schemas.openxmlformats.org/officeDocument/2006/relationships/theme" Target="../theme/theme2.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rgbClr val="EDEDED"/>
                </a:solidFill>
                <a:latin typeface="Corbel"/>
                <a:ea typeface="Corbel"/>
                <a:cs typeface="Corbel"/>
                <a:sym typeface="Corbel"/>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9pPr>
          </a:lstStyle>
          <a:p/>
        </p:txBody>
      </p:sp>
      <p:sp>
        <p:nvSpPr>
          <p:cNvPr id="11" name="Google Shape;11;p46"/>
          <p:cNvSpPr txBox="1"/>
          <p:nvPr>
            <p:ph idx="1" type="body"/>
          </p:nvPr>
        </p:nvSpPr>
        <p:spPr>
          <a:xfrm>
            <a:off x="839787" y="1825625"/>
            <a:ext cx="7675562" cy="4351337"/>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12" name="Google Shape;12;p4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9pPr>
          </a:lstStyle>
          <a:p/>
        </p:txBody>
      </p:sp>
      <p:sp>
        <p:nvSpPr>
          <p:cNvPr id="13" name="Google Shape;13;p4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9pPr>
          </a:lstStyle>
          <a:p/>
        </p:txBody>
      </p:sp>
      <p:sp>
        <p:nvSpPr>
          <p:cNvPr id="14" name="Google Shape;14;p4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8" name="Shape 128"/>
        <p:cNvGrpSpPr/>
        <p:nvPr/>
      </p:nvGrpSpPr>
      <p:grpSpPr>
        <a:xfrm>
          <a:off x="0" y="0"/>
          <a:ext cx="0" cy="0"/>
          <a:chOff x="0" y="0"/>
          <a:chExt cx="0" cy="0"/>
        </a:xfrm>
      </p:grpSpPr>
      <p:sp>
        <p:nvSpPr>
          <p:cNvPr id="129" name="Google Shape;129;g2859ebc5b5b_4_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rgbClr val="EDEDED"/>
                </a:solidFill>
                <a:latin typeface="Corbel"/>
                <a:ea typeface="Corbel"/>
                <a:cs typeface="Corbel"/>
                <a:sym typeface="Corbel"/>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9pPr>
          </a:lstStyle>
          <a:p/>
        </p:txBody>
      </p:sp>
      <p:sp>
        <p:nvSpPr>
          <p:cNvPr id="130" name="Google Shape;130;g2859ebc5b5b_4_0"/>
          <p:cNvSpPr txBox="1"/>
          <p:nvPr>
            <p:ph idx="1" type="body"/>
          </p:nvPr>
        </p:nvSpPr>
        <p:spPr>
          <a:xfrm>
            <a:off x="839787" y="1825625"/>
            <a:ext cx="7675562" cy="4351337"/>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131" name="Google Shape;131;g2859ebc5b5b_4_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9pPr>
          </a:lstStyle>
          <a:p/>
        </p:txBody>
      </p:sp>
      <p:sp>
        <p:nvSpPr>
          <p:cNvPr id="132" name="Google Shape;132;g2859ebc5b5b_4_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9pPr>
          </a:lstStyle>
          <a:p/>
        </p:txBody>
      </p:sp>
      <p:sp>
        <p:nvSpPr>
          <p:cNvPr id="133" name="Google Shape;133;g2859ebc5b5b_4_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mailto:reviewboard@montclair.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osp@montclair.edu" TargetMode="External"/><Relationship Id="rId4" Type="http://schemas.openxmlformats.org/officeDocument/2006/relationships/hyperlink" Target="http://www.montclair.edu/sponsored-program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7.jp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montclair.edu/sponsored-program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7.jp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0"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32.png"/><Relationship Id="rId7" Type="http://schemas.openxmlformats.org/officeDocument/2006/relationships/image" Target="../media/image3.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iacuc@Montclair.edu" TargetMode="Externa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23.jpg"/><Relationship Id="rId13" Type="http://schemas.openxmlformats.org/officeDocument/2006/relationships/image" Target="../media/image37.jpg"/><Relationship Id="rId12" Type="http://schemas.openxmlformats.org/officeDocument/2006/relationships/image" Target="../media/image29.jp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35.png"/><Relationship Id="rId9" Type="http://schemas.openxmlformats.org/officeDocument/2006/relationships/image" Target="../media/image19.jpg"/><Relationship Id="rId5" Type="http://schemas.openxmlformats.org/officeDocument/2006/relationships/image" Target="../media/image16.jpg"/><Relationship Id="rId6" Type="http://schemas.openxmlformats.org/officeDocument/2006/relationships/image" Target="../media/image26.jpg"/><Relationship Id="rId7" Type="http://schemas.openxmlformats.org/officeDocument/2006/relationships/image" Target="../media/image15.jpg"/><Relationship Id="rId8"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
          <p:cNvSpPr txBox="1"/>
          <p:nvPr/>
        </p:nvSpPr>
        <p:spPr>
          <a:xfrm>
            <a:off x="0" y="609600"/>
            <a:ext cx="9144000" cy="24384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Times New Roman"/>
              <a:ea typeface="Times New Roman"/>
              <a:cs typeface="Times New Roman"/>
              <a:sym typeface="Times New Roman"/>
            </a:endParaRPr>
          </a:p>
        </p:txBody>
      </p:sp>
      <p:sp>
        <p:nvSpPr>
          <p:cNvPr id="243" name="Google Shape;243;p1"/>
          <p:cNvSpPr txBox="1"/>
          <p:nvPr/>
        </p:nvSpPr>
        <p:spPr>
          <a:xfrm>
            <a:off x="0" y="2249075"/>
            <a:ext cx="9144000" cy="1448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7ECCDE"/>
              </a:buClr>
              <a:buSzPts val="3600"/>
              <a:buFont typeface="Corbel"/>
              <a:buNone/>
            </a:pPr>
            <a:r>
              <a:t/>
            </a:r>
            <a:endParaRPr b="0" i="0" sz="4000" u="none" cap="none" strike="noStrike">
              <a:solidFill>
                <a:srgbClr val="FFFF00"/>
              </a:solidFill>
              <a:latin typeface="Arial"/>
              <a:ea typeface="Arial"/>
              <a:cs typeface="Arial"/>
              <a:sym typeface="Arial"/>
            </a:endParaRPr>
          </a:p>
          <a:p>
            <a:pPr indent="0" lvl="0" marL="0" marR="0" rtl="0" algn="ctr">
              <a:lnSpc>
                <a:spcPct val="90000"/>
              </a:lnSpc>
              <a:spcBef>
                <a:spcPts val="0"/>
              </a:spcBef>
              <a:spcAft>
                <a:spcPts val="0"/>
              </a:spcAft>
              <a:buClr>
                <a:srgbClr val="7ECCDE"/>
              </a:buClr>
              <a:buSzPts val="3600"/>
              <a:buFont typeface="Corbel"/>
              <a:buNone/>
            </a:pPr>
            <a:r>
              <a:rPr b="0" i="0" lang="en-US" sz="4000" u="none" cap="none" strike="noStrike">
                <a:solidFill>
                  <a:srgbClr val="FFFF00"/>
                </a:solidFill>
                <a:latin typeface="Corbel"/>
                <a:ea typeface="Corbel"/>
                <a:cs typeface="Corbel"/>
                <a:sym typeface="Corbel"/>
              </a:rPr>
              <a:t>New Faculty Workshop - October </a:t>
            </a:r>
            <a:r>
              <a:rPr lang="en-US" sz="4000">
                <a:solidFill>
                  <a:srgbClr val="FFFF00"/>
                </a:solidFill>
                <a:latin typeface="Corbel"/>
                <a:ea typeface="Corbel"/>
                <a:cs typeface="Corbel"/>
                <a:sym typeface="Corbel"/>
              </a:rPr>
              <a:t>2,</a:t>
            </a:r>
            <a:r>
              <a:rPr b="0" i="0" lang="en-US" sz="4000" u="none" cap="none" strike="noStrike">
                <a:solidFill>
                  <a:srgbClr val="FFFF00"/>
                </a:solidFill>
                <a:latin typeface="Corbel"/>
                <a:ea typeface="Corbel"/>
                <a:cs typeface="Corbel"/>
                <a:sym typeface="Corbel"/>
              </a:rPr>
              <a:t> 202</a:t>
            </a:r>
            <a:r>
              <a:rPr lang="en-US" sz="4000">
                <a:solidFill>
                  <a:srgbClr val="FFFF00"/>
                </a:solidFill>
                <a:latin typeface="Corbel"/>
                <a:ea typeface="Corbel"/>
                <a:cs typeface="Corbel"/>
                <a:sym typeface="Corbel"/>
              </a:rPr>
              <a:t>3</a:t>
            </a:r>
            <a:endParaRPr b="0" i="0" sz="4000" u="none" cap="none" strike="noStrike">
              <a:solidFill>
                <a:srgbClr val="FFFF00"/>
              </a:solidFill>
              <a:latin typeface="Arial"/>
              <a:ea typeface="Arial"/>
              <a:cs typeface="Arial"/>
              <a:sym typeface="Arial"/>
            </a:endParaRPr>
          </a:p>
        </p:txBody>
      </p:sp>
      <p:sp>
        <p:nvSpPr>
          <p:cNvPr id="244" name="Google Shape;244;p1"/>
          <p:cNvSpPr txBox="1"/>
          <p:nvPr/>
        </p:nvSpPr>
        <p:spPr>
          <a:xfrm>
            <a:off x="304062" y="3697175"/>
            <a:ext cx="8535900" cy="2709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lt1"/>
              </a:buClr>
              <a:buSzPts val="2000"/>
              <a:buFont typeface="Arial"/>
              <a:buChar char="•"/>
            </a:pPr>
            <a:r>
              <a:rPr b="1" i="0" lang="en-US" sz="2000" u="none" cap="none" strike="noStrike">
                <a:solidFill>
                  <a:schemeClr val="lt1"/>
                </a:solidFill>
                <a:latin typeface="Corbel"/>
                <a:ea typeface="Corbel"/>
                <a:cs typeface="Corbel"/>
                <a:sym typeface="Corbel"/>
              </a:rPr>
              <a:t>Dr. Stefanie Brachfeld, Acting Vice Provost for Research </a:t>
            </a:r>
            <a:endParaRPr b="1" i="0" sz="2000" u="none" cap="none" strike="noStrike">
              <a:solidFill>
                <a:schemeClr val="lt1"/>
              </a:solidFill>
              <a:latin typeface="Corbel"/>
              <a:ea typeface="Corbel"/>
              <a:cs typeface="Corbel"/>
              <a:sym typeface="Corbel"/>
            </a:endParaRPr>
          </a:p>
          <a:p>
            <a:pPr indent="-342900" lvl="0" marL="342900" marR="0" rtl="0" algn="l">
              <a:lnSpc>
                <a:spcPct val="150000"/>
              </a:lnSpc>
              <a:spcBef>
                <a:spcPts val="0"/>
              </a:spcBef>
              <a:spcAft>
                <a:spcPts val="0"/>
              </a:spcAft>
              <a:buClr>
                <a:schemeClr val="lt1"/>
              </a:buClr>
              <a:buSzPts val="2000"/>
              <a:buFont typeface="Arial"/>
              <a:buChar char="•"/>
            </a:pPr>
            <a:r>
              <a:rPr b="1" i="0" lang="en-US" sz="2000" u="none" cap="none" strike="noStrike">
                <a:solidFill>
                  <a:schemeClr val="lt1"/>
                </a:solidFill>
                <a:latin typeface="Corbel"/>
                <a:ea typeface="Corbel"/>
                <a:cs typeface="Corbel"/>
                <a:sym typeface="Corbel"/>
              </a:rPr>
              <a:t>Kimberly Bazylewicz, Director of Research Compliance and Regulatory Programs, Office of Research Compliance</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lt1"/>
              </a:buClr>
              <a:buSzPts val="2000"/>
              <a:buFont typeface="Arial"/>
              <a:buChar char="•"/>
            </a:pPr>
            <a:r>
              <a:rPr b="1" i="0" lang="en-US" sz="2000" u="none" cap="none" strike="noStrike">
                <a:solidFill>
                  <a:schemeClr val="lt1"/>
                </a:solidFill>
                <a:latin typeface="Corbel"/>
                <a:ea typeface="Corbel"/>
                <a:cs typeface="Corbel"/>
                <a:sym typeface="Corbel"/>
              </a:rPr>
              <a:t>Ted Russo, Director, Office of Sponsored Programs</a:t>
            </a:r>
            <a:endParaRPr b="1" i="0" sz="2000" u="none" cap="none" strike="noStrike">
              <a:solidFill>
                <a:schemeClr val="lt1"/>
              </a:solidFill>
              <a:latin typeface="Corbel"/>
              <a:ea typeface="Corbel"/>
              <a:cs typeface="Corbel"/>
              <a:sym typeface="Corbel"/>
            </a:endParaRPr>
          </a:p>
          <a:p>
            <a:pPr indent="-342900" lvl="0" marL="342900" marR="0" rtl="0" algn="l">
              <a:lnSpc>
                <a:spcPct val="150000"/>
              </a:lnSpc>
              <a:spcBef>
                <a:spcPts val="0"/>
              </a:spcBef>
              <a:spcAft>
                <a:spcPts val="0"/>
              </a:spcAft>
              <a:buClr>
                <a:schemeClr val="lt1"/>
              </a:buClr>
              <a:buSzPts val="2000"/>
              <a:buFont typeface="Corbel"/>
              <a:buChar char="•"/>
            </a:pPr>
            <a:r>
              <a:rPr b="1" lang="en-US" sz="2000">
                <a:solidFill>
                  <a:schemeClr val="lt1"/>
                </a:solidFill>
                <a:latin typeface="Corbel"/>
                <a:ea typeface="Corbel"/>
                <a:cs typeface="Corbel"/>
                <a:sym typeface="Corbel"/>
              </a:rPr>
              <a:t>Christine Singh, Director, Office of Grant Accounting, Division of Finance and Treasury</a:t>
            </a:r>
            <a:endParaRPr b="1" sz="2000">
              <a:solidFill>
                <a:schemeClr val="lt1"/>
              </a:solidFill>
              <a:latin typeface="Corbel"/>
              <a:ea typeface="Corbel"/>
              <a:cs typeface="Corbel"/>
              <a:sym typeface="Corbel"/>
            </a:endParaRPr>
          </a:p>
        </p:txBody>
      </p:sp>
      <p:sp>
        <p:nvSpPr>
          <p:cNvPr id="245" name="Google Shape;245;p1"/>
          <p:cNvSpPr/>
          <p:nvPr/>
        </p:nvSpPr>
        <p:spPr>
          <a:xfrm>
            <a:off x="0" y="-12925"/>
            <a:ext cx="9144000" cy="2338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1"/>
              </a:highlight>
            </a:endParaRPr>
          </a:p>
        </p:txBody>
      </p:sp>
      <p:pic>
        <p:nvPicPr>
          <p:cNvPr id="246" name="Google Shape;246;p1"/>
          <p:cNvPicPr preferRelativeResize="0"/>
          <p:nvPr/>
        </p:nvPicPr>
        <p:blipFill>
          <a:blip r:embed="rId3">
            <a:alphaModFix/>
          </a:blip>
          <a:stretch>
            <a:fillRect/>
          </a:stretch>
        </p:blipFill>
        <p:spPr>
          <a:xfrm>
            <a:off x="1650900" y="126688"/>
            <a:ext cx="5679362" cy="2058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7ed3869eaf_6_0"/>
          <p:cNvSpPr txBox="1"/>
          <p:nvPr>
            <p:ph type="title"/>
          </p:nvPr>
        </p:nvSpPr>
        <p:spPr>
          <a:xfrm>
            <a:off x="152400" y="67700"/>
            <a:ext cx="8760300" cy="765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Resources Available</a:t>
            </a:r>
            <a:endParaRPr/>
          </a:p>
        </p:txBody>
      </p:sp>
      <p:pic>
        <p:nvPicPr>
          <p:cNvPr id="336" name="Google Shape;336;g27ed3869eaf_6_0"/>
          <p:cNvPicPr preferRelativeResize="0"/>
          <p:nvPr/>
        </p:nvPicPr>
        <p:blipFill>
          <a:blip r:embed="rId3">
            <a:alphaModFix/>
          </a:blip>
          <a:stretch>
            <a:fillRect/>
          </a:stretch>
        </p:blipFill>
        <p:spPr>
          <a:xfrm>
            <a:off x="264925" y="776175"/>
            <a:ext cx="7510825" cy="3978500"/>
          </a:xfrm>
          <a:prstGeom prst="rect">
            <a:avLst/>
          </a:prstGeom>
          <a:noFill/>
          <a:ln>
            <a:noFill/>
          </a:ln>
        </p:spPr>
      </p:pic>
      <p:sp>
        <p:nvSpPr>
          <p:cNvPr id="337" name="Google Shape;337;g27ed3869eaf_6_0"/>
          <p:cNvSpPr txBox="1"/>
          <p:nvPr/>
        </p:nvSpPr>
        <p:spPr>
          <a:xfrm>
            <a:off x="312575" y="4981100"/>
            <a:ext cx="8600100" cy="13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lt1"/>
                </a:solidFill>
                <a:latin typeface="Corbel"/>
                <a:ea typeface="Corbel"/>
                <a:cs typeface="Corbel"/>
                <a:sym typeface="Corbel"/>
              </a:rPr>
              <a:t>Request a copy of our recorded workshop by emailing: irbassistant @montclair.edu</a:t>
            </a:r>
            <a:endParaRPr sz="1900">
              <a:solidFill>
                <a:schemeClr val="lt1"/>
              </a:solidFill>
              <a:latin typeface="Corbel"/>
              <a:ea typeface="Corbel"/>
              <a:cs typeface="Corbel"/>
              <a:sym typeface="Corbel"/>
            </a:endParaRPr>
          </a:p>
          <a:p>
            <a:pPr indent="0" lvl="0" marL="0" rtl="0" algn="l">
              <a:spcBef>
                <a:spcPts val="0"/>
              </a:spcBef>
              <a:spcAft>
                <a:spcPts val="0"/>
              </a:spcAft>
              <a:buNone/>
            </a:pPr>
            <a:r>
              <a:t/>
            </a:r>
            <a:endParaRPr sz="1900">
              <a:solidFill>
                <a:schemeClr val="lt1"/>
              </a:solidFill>
              <a:latin typeface="Corbel"/>
              <a:ea typeface="Corbel"/>
              <a:cs typeface="Corbel"/>
              <a:sym typeface="Corbel"/>
            </a:endParaRPr>
          </a:p>
          <a:p>
            <a:pPr indent="0" lvl="0" marL="0" rtl="0" algn="l">
              <a:spcBef>
                <a:spcPts val="0"/>
              </a:spcBef>
              <a:spcAft>
                <a:spcPts val="0"/>
              </a:spcAft>
              <a:buNone/>
            </a:pPr>
            <a:r>
              <a:rPr lang="en-US" sz="1900">
                <a:solidFill>
                  <a:schemeClr val="lt1"/>
                </a:solidFill>
                <a:latin typeface="Corbel"/>
                <a:ea typeface="Corbel"/>
                <a:cs typeface="Corbel"/>
                <a:sym typeface="Corbel"/>
              </a:rPr>
              <a:t>Check out all of our info and </a:t>
            </a:r>
            <a:r>
              <a:rPr lang="en-US" sz="1900">
                <a:solidFill>
                  <a:schemeClr val="lt1"/>
                </a:solidFill>
                <a:latin typeface="Corbel"/>
                <a:ea typeface="Corbel"/>
                <a:cs typeface="Corbel"/>
                <a:sym typeface="Corbel"/>
              </a:rPr>
              <a:t>instructions</a:t>
            </a:r>
            <a:r>
              <a:rPr lang="en-US" sz="1900">
                <a:solidFill>
                  <a:schemeClr val="lt1"/>
                </a:solidFill>
                <a:latin typeface="Corbel"/>
                <a:ea typeface="Corbel"/>
                <a:cs typeface="Corbel"/>
                <a:sym typeface="Corbel"/>
              </a:rPr>
              <a:t> at: https://www.montclair.edu/institutional-review-board/cayuse-irb/</a:t>
            </a:r>
            <a:endParaRPr sz="1900">
              <a:solidFill>
                <a:schemeClr val="lt1"/>
              </a:solidFill>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0"/>
          <p:cNvSpPr txBox="1"/>
          <p:nvPr>
            <p:ph idx="4294967295" type="title"/>
          </p:nvPr>
        </p:nvSpPr>
        <p:spPr>
          <a:xfrm>
            <a:off x="457138" y="167625"/>
            <a:ext cx="8244000" cy="1008900"/>
          </a:xfrm>
          <a:prstGeom prst="rect">
            <a:avLst/>
          </a:prstGeom>
          <a:noFill/>
          <a:ln>
            <a:noFill/>
          </a:ln>
        </p:spPr>
        <p:txBody>
          <a:bodyPr anchorCtr="0" anchor="t" bIns="34275" lIns="68550" spcFirstLastPara="1" rIns="68550" wrap="square" tIns="34275">
            <a:noAutofit/>
          </a:bodyPr>
          <a:lstStyle/>
          <a:p>
            <a:pPr indent="0" lvl="0" marL="0" marR="0" rtl="0" algn="ctr">
              <a:lnSpc>
                <a:spcPct val="90000"/>
              </a:lnSpc>
              <a:spcBef>
                <a:spcPts val="0"/>
              </a:spcBef>
              <a:spcAft>
                <a:spcPts val="0"/>
              </a:spcAft>
              <a:buClr>
                <a:srgbClr val="262626"/>
              </a:buClr>
              <a:buSzPts val="4500"/>
              <a:buFont typeface="Corbel"/>
              <a:buNone/>
            </a:pPr>
            <a:r>
              <a:rPr b="0" i="0" lang="en-US" u="none" cap="none" strike="noStrike">
                <a:solidFill>
                  <a:srgbClr val="FFFF00"/>
                </a:solidFill>
                <a:latin typeface="Corbel"/>
                <a:ea typeface="Corbel"/>
                <a:cs typeface="Corbel"/>
                <a:sym typeface="Corbel"/>
              </a:rPr>
              <a:t>Transferring H</a:t>
            </a:r>
            <a:r>
              <a:rPr lang="en-US">
                <a:solidFill>
                  <a:srgbClr val="FFFF00"/>
                </a:solidFill>
              </a:rPr>
              <a:t>uman Subjects </a:t>
            </a:r>
            <a:r>
              <a:rPr b="0" i="0" lang="en-US" u="none" cap="none" strike="noStrike">
                <a:solidFill>
                  <a:srgbClr val="FFFF00"/>
                </a:solidFill>
                <a:latin typeface="Corbel"/>
                <a:ea typeface="Corbel"/>
                <a:cs typeface="Corbel"/>
                <a:sym typeface="Corbel"/>
              </a:rPr>
              <a:t>Research Activity to MSU</a:t>
            </a:r>
            <a:endParaRPr b="0" i="0" u="none" cap="none" strike="noStrike">
              <a:solidFill>
                <a:srgbClr val="FFFF00"/>
              </a:solidFill>
              <a:latin typeface="Corbel"/>
              <a:ea typeface="Corbel"/>
              <a:cs typeface="Corbel"/>
              <a:sym typeface="Corbel"/>
            </a:endParaRPr>
          </a:p>
        </p:txBody>
      </p:sp>
      <p:sp>
        <p:nvSpPr>
          <p:cNvPr id="343" name="Google Shape;343;p20"/>
          <p:cNvSpPr txBox="1"/>
          <p:nvPr>
            <p:ph idx="4294967295" type="body"/>
          </p:nvPr>
        </p:nvSpPr>
        <p:spPr>
          <a:xfrm>
            <a:off x="350050" y="1572076"/>
            <a:ext cx="8443800" cy="4683000"/>
          </a:xfrm>
          <a:prstGeom prst="rect">
            <a:avLst/>
          </a:prstGeom>
          <a:noFill/>
          <a:ln>
            <a:noFill/>
          </a:ln>
        </p:spPr>
        <p:txBody>
          <a:bodyPr anchorCtr="0" anchor="t" bIns="34275" lIns="68550" spcFirstLastPara="1" rIns="68550" wrap="square" tIns="34275">
            <a:noAutofit/>
          </a:bodyPr>
          <a:lstStyle/>
          <a:p>
            <a:pPr indent="-199898" lvl="0" marL="212598" marR="0" rtl="0" algn="l">
              <a:lnSpc>
                <a:spcPct val="112000"/>
              </a:lnSpc>
              <a:spcBef>
                <a:spcPts val="0"/>
              </a:spcBef>
              <a:spcAft>
                <a:spcPts val="0"/>
              </a:spcAft>
              <a:buClr>
                <a:schemeClr val="lt1"/>
              </a:buClr>
              <a:buSzPts val="2800"/>
              <a:buFont typeface="Arial"/>
              <a:buChar char="•"/>
            </a:pPr>
            <a:r>
              <a:rPr b="0" i="0" lang="en-US" sz="2800" u="none" cap="none" strike="noStrike">
                <a:solidFill>
                  <a:srgbClr val="EDEDED"/>
                </a:solidFill>
                <a:latin typeface="Corbel"/>
                <a:ea typeface="Corbel"/>
                <a:cs typeface="Corbel"/>
                <a:sym typeface="Corbel"/>
              </a:rPr>
              <a:t>If you have an active approval at another institution you MAY need to apply with MSU IRB</a:t>
            </a:r>
            <a:endParaRPr b="0" i="0" sz="2800" u="none" cap="none" strike="noStrike">
              <a:solidFill>
                <a:srgbClr val="EDEDED"/>
              </a:solidFill>
              <a:latin typeface="Corbel"/>
              <a:ea typeface="Corbel"/>
              <a:cs typeface="Corbel"/>
              <a:sym typeface="Corbel"/>
            </a:endParaRPr>
          </a:p>
          <a:p>
            <a:pPr indent="-199898" lvl="0" marL="212598" marR="0" rtl="0" algn="l">
              <a:lnSpc>
                <a:spcPct val="112000"/>
              </a:lnSpc>
              <a:spcBef>
                <a:spcPts val="675"/>
              </a:spcBef>
              <a:spcAft>
                <a:spcPts val="0"/>
              </a:spcAft>
              <a:buClr>
                <a:schemeClr val="lt1"/>
              </a:buClr>
              <a:buSzPts val="2800"/>
              <a:buFont typeface="Arial"/>
              <a:buChar char="•"/>
            </a:pPr>
            <a:r>
              <a:rPr b="0" i="0" lang="en-US" sz="2800" u="none" cap="none" strike="noStrike">
                <a:solidFill>
                  <a:srgbClr val="EDEDED"/>
                </a:solidFill>
                <a:latin typeface="Corbel"/>
                <a:ea typeface="Corbel"/>
                <a:cs typeface="Corbel"/>
                <a:sym typeface="Corbel"/>
              </a:rPr>
              <a:t>If you are still publishing on the data and may have to revisit data you MAY need to apply with MSU IRB</a:t>
            </a:r>
            <a:endParaRPr b="0" i="0" sz="2800" u="none" cap="none" strike="noStrike">
              <a:solidFill>
                <a:srgbClr val="EDEDED"/>
              </a:solidFill>
              <a:latin typeface="Corbel"/>
              <a:ea typeface="Corbel"/>
              <a:cs typeface="Corbel"/>
              <a:sym typeface="Corbel"/>
            </a:endParaRPr>
          </a:p>
          <a:p>
            <a:pPr indent="-199898" lvl="0" marL="212598" marR="0" rtl="0" algn="l">
              <a:lnSpc>
                <a:spcPct val="112000"/>
              </a:lnSpc>
              <a:spcBef>
                <a:spcPts val="675"/>
              </a:spcBef>
              <a:spcAft>
                <a:spcPts val="0"/>
              </a:spcAft>
              <a:buClr>
                <a:schemeClr val="lt1"/>
              </a:buClr>
              <a:buSzPts val="2800"/>
              <a:buFont typeface="Arial"/>
              <a:buChar char="•"/>
            </a:pPr>
            <a:r>
              <a:rPr b="0" i="0" lang="en-US" sz="2800" u="none" cap="none" strike="noStrike">
                <a:solidFill>
                  <a:srgbClr val="EDEDED"/>
                </a:solidFill>
                <a:latin typeface="Corbel"/>
                <a:ea typeface="Corbel"/>
                <a:cs typeface="Corbel"/>
                <a:sym typeface="Corbel"/>
              </a:rPr>
              <a:t>If applying, include all previous approval letters and documentation with your full submission</a:t>
            </a:r>
            <a:endParaRPr b="0" i="0" sz="2800" u="none" cap="none" strike="noStrike">
              <a:solidFill>
                <a:srgbClr val="EDEDED"/>
              </a:solidFill>
              <a:latin typeface="Corbel"/>
              <a:ea typeface="Corbel"/>
              <a:cs typeface="Corbel"/>
              <a:sym typeface="Corbel"/>
            </a:endParaRPr>
          </a:p>
          <a:p>
            <a:pPr indent="-199898" lvl="0" marL="212598" marR="0" rtl="0" algn="l">
              <a:lnSpc>
                <a:spcPct val="112000"/>
              </a:lnSpc>
              <a:spcBef>
                <a:spcPts val="675"/>
              </a:spcBef>
              <a:spcAft>
                <a:spcPts val="0"/>
              </a:spcAft>
              <a:buClr>
                <a:schemeClr val="lt1"/>
              </a:buClr>
              <a:buSzPts val="2800"/>
              <a:buFont typeface="Arial"/>
              <a:buChar char="•"/>
            </a:pPr>
            <a:r>
              <a:rPr b="0" i="0" lang="en-US" sz="2800" u="none" cap="none" strike="noStrike">
                <a:solidFill>
                  <a:srgbClr val="EDEDED"/>
                </a:solidFill>
                <a:latin typeface="Corbel"/>
                <a:ea typeface="Corbel"/>
                <a:cs typeface="Corbel"/>
                <a:sym typeface="Corbel"/>
              </a:rPr>
              <a:t>Briefly describe your research activities conducted at your previous institution in the body of your email to </a:t>
            </a:r>
            <a:r>
              <a:rPr b="0" i="0" lang="en-US" sz="2800" u="sng" cap="none" strike="noStrike">
                <a:solidFill>
                  <a:schemeClr val="hlink"/>
                </a:solidFill>
                <a:latin typeface="Corbel"/>
                <a:ea typeface="Corbel"/>
                <a:cs typeface="Corbel"/>
                <a:sym typeface="Corbel"/>
                <a:hlinkClick r:id="rId3"/>
              </a:rPr>
              <a:t>reviewboard@montclair.edu</a:t>
            </a:r>
            <a:endParaRPr b="0" i="0" sz="2800" u="none" cap="none" strike="noStrike">
              <a:solidFill>
                <a:srgbClr val="EDEDED"/>
              </a:solidFill>
              <a:latin typeface="Corbel"/>
              <a:ea typeface="Corbel"/>
              <a:cs typeface="Corbel"/>
              <a:sym typeface="Corbel"/>
            </a:endParaRPr>
          </a:p>
          <a:p>
            <a:pPr indent="-117348" lvl="0" marL="212598" marR="0" rtl="0" algn="l">
              <a:lnSpc>
                <a:spcPct val="112000"/>
              </a:lnSpc>
              <a:spcBef>
                <a:spcPts val="675"/>
              </a:spcBef>
              <a:spcAft>
                <a:spcPts val="0"/>
              </a:spcAft>
              <a:buClr>
                <a:srgbClr val="262626"/>
              </a:buClr>
              <a:buSzPts val="2000"/>
              <a:buFont typeface="Arial"/>
              <a:buNone/>
            </a:pPr>
            <a:r>
              <a:t/>
            </a:r>
            <a:endParaRPr b="0" i="0" sz="2800" u="none" cap="none" strike="noStrike">
              <a:solidFill>
                <a:srgbClr val="EDEDED"/>
              </a:solidFill>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6"/>
          <p:cNvSpPr txBox="1"/>
          <p:nvPr>
            <p:ph idx="4294967295" type="title"/>
          </p:nvPr>
        </p:nvSpPr>
        <p:spPr>
          <a:xfrm>
            <a:off x="-19800" y="0"/>
            <a:ext cx="9144000" cy="1319400"/>
          </a:xfrm>
          <a:prstGeom prst="rect">
            <a:avLst/>
          </a:prstGeom>
          <a:solidFill>
            <a:srgbClr val="CC0000"/>
          </a:solidFill>
          <a:ln>
            <a:noFill/>
          </a:ln>
        </p:spPr>
        <p:txBody>
          <a:bodyPr anchorCtr="0" anchor="ctr" bIns="34275" lIns="68550" spcFirstLastPara="1" rIns="68550" wrap="square" tIns="34275">
            <a:normAutofit/>
          </a:bodyPr>
          <a:lstStyle/>
          <a:p>
            <a:pPr indent="0" lvl="0" marL="0" marR="0" rtl="0" algn="ctr">
              <a:lnSpc>
                <a:spcPct val="90000"/>
              </a:lnSpc>
              <a:spcBef>
                <a:spcPts val="0"/>
              </a:spcBef>
              <a:spcAft>
                <a:spcPts val="0"/>
              </a:spcAft>
              <a:buClr>
                <a:srgbClr val="262626"/>
              </a:buClr>
              <a:buSzPts val="5556"/>
              <a:buFont typeface="Corbel"/>
              <a:buNone/>
            </a:pPr>
            <a:r>
              <a:rPr b="0" i="0" lang="en-US" sz="4400" u="none" cap="none" strike="noStrike">
                <a:solidFill>
                  <a:srgbClr val="EDEDED"/>
                </a:solidFill>
                <a:latin typeface="Corbel"/>
                <a:ea typeface="Corbel"/>
                <a:cs typeface="Corbel"/>
                <a:sym typeface="Corbel"/>
              </a:rPr>
              <a:t>Understanding Faculty Sponsorship</a:t>
            </a:r>
            <a:endParaRPr b="0" i="0" sz="4400" u="none" cap="none" strike="noStrike">
              <a:solidFill>
                <a:srgbClr val="EDEDED"/>
              </a:solidFill>
              <a:latin typeface="Corbel"/>
              <a:ea typeface="Corbel"/>
              <a:cs typeface="Corbel"/>
              <a:sym typeface="Corbel"/>
            </a:endParaRPr>
          </a:p>
        </p:txBody>
      </p:sp>
      <p:sp>
        <p:nvSpPr>
          <p:cNvPr id="349" name="Google Shape;349;p26"/>
          <p:cNvSpPr txBox="1"/>
          <p:nvPr>
            <p:ph idx="4294967295" type="body"/>
          </p:nvPr>
        </p:nvSpPr>
        <p:spPr>
          <a:xfrm>
            <a:off x="203400" y="1443325"/>
            <a:ext cx="8737200" cy="5140800"/>
          </a:xfrm>
          <a:prstGeom prst="rect">
            <a:avLst/>
          </a:prstGeom>
          <a:noFill/>
          <a:ln>
            <a:noFill/>
          </a:ln>
        </p:spPr>
        <p:txBody>
          <a:bodyPr anchorCtr="0" anchor="t" bIns="34275" lIns="68550" spcFirstLastPara="1" rIns="68550" wrap="square" tIns="34275">
            <a:noAutofit/>
          </a:bodyPr>
          <a:lstStyle/>
          <a:p>
            <a:pPr indent="-212598" lvl="0" marL="212598" marR="0" rtl="0" algn="l">
              <a:lnSpc>
                <a:spcPct val="112000"/>
              </a:lnSpc>
              <a:spcBef>
                <a:spcPts val="0"/>
              </a:spcBef>
              <a:spcAft>
                <a:spcPts val="0"/>
              </a:spcAft>
              <a:buClr>
                <a:schemeClr val="lt1"/>
              </a:buClr>
              <a:buSzPts val="3067"/>
              <a:buChar char="•"/>
            </a:pPr>
            <a:r>
              <a:rPr i="0" lang="en-US" sz="2424" u="none" cap="none" strike="noStrike">
                <a:solidFill>
                  <a:srgbClr val="EDEDED"/>
                </a:solidFill>
                <a:latin typeface="Arial"/>
                <a:ea typeface="Arial"/>
                <a:cs typeface="Arial"/>
                <a:sym typeface="Arial"/>
              </a:rPr>
              <a:t>FS is affirming research design and implementation by signing application</a:t>
            </a:r>
            <a:endParaRPr i="0" sz="2720" u="none" cap="none" strike="noStrike">
              <a:solidFill>
                <a:srgbClr val="EDEDED"/>
              </a:solidFill>
              <a:latin typeface="Arial"/>
              <a:ea typeface="Arial"/>
              <a:cs typeface="Arial"/>
              <a:sym typeface="Arial"/>
            </a:endParaRPr>
          </a:p>
          <a:p>
            <a:pPr indent="-212598" lvl="0" marL="212598" marR="0" rtl="0" algn="l">
              <a:lnSpc>
                <a:spcPct val="112000"/>
              </a:lnSpc>
              <a:spcBef>
                <a:spcPts val="675"/>
              </a:spcBef>
              <a:spcAft>
                <a:spcPts val="0"/>
              </a:spcAft>
              <a:buClr>
                <a:schemeClr val="lt1"/>
              </a:buClr>
              <a:buSzPts val="3067"/>
              <a:buChar char="•"/>
            </a:pPr>
            <a:r>
              <a:rPr i="0" lang="en-US" sz="2424" u="none" cap="none" strike="noStrike">
                <a:solidFill>
                  <a:srgbClr val="EDEDED"/>
                </a:solidFill>
                <a:latin typeface="Arial"/>
                <a:ea typeface="Arial"/>
                <a:cs typeface="Arial"/>
                <a:sym typeface="Arial"/>
              </a:rPr>
              <a:t>FS should provide training and oversight of student in conducting research</a:t>
            </a:r>
            <a:endParaRPr i="0" sz="2720" u="none" cap="none" strike="noStrike">
              <a:solidFill>
                <a:srgbClr val="EDEDED"/>
              </a:solidFill>
              <a:latin typeface="Arial"/>
              <a:ea typeface="Arial"/>
              <a:cs typeface="Arial"/>
              <a:sym typeface="Arial"/>
            </a:endParaRPr>
          </a:p>
          <a:p>
            <a:pPr indent="-212598" lvl="0" marL="212598" marR="0" rtl="0" algn="l">
              <a:lnSpc>
                <a:spcPct val="112000"/>
              </a:lnSpc>
              <a:spcBef>
                <a:spcPts val="675"/>
              </a:spcBef>
              <a:spcAft>
                <a:spcPts val="0"/>
              </a:spcAft>
              <a:buClr>
                <a:schemeClr val="lt1"/>
              </a:buClr>
              <a:buSzPts val="3067"/>
              <a:buChar char="•"/>
            </a:pPr>
            <a:r>
              <a:rPr i="0" lang="en-US" sz="2424" u="none" cap="none" strike="noStrike">
                <a:solidFill>
                  <a:srgbClr val="EDEDED"/>
                </a:solidFill>
                <a:latin typeface="Arial"/>
                <a:ea typeface="Arial"/>
                <a:cs typeface="Arial"/>
                <a:sym typeface="Arial"/>
              </a:rPr>
              <a:t>A FS should be a permanent faculty member (adjunct faculty and faculty from other universities cannot sponsor a student)</a:t>
            </a:r>
            <a:endParaRPr i="0" sz="2720" u="none" cap="none" strike="noStrike">
              <a:solidFill>
                <a:srgbClr val="EDEDED"/>
              </a:solidFill>
              <a:latin typeface="Arial"/>
              <a:ea typeface="Arial"/>
              <a:cs typeface="Arial"/>
              <a:sym typeface="Arial"/>
            </a:endParaRPr>
          </a:p>
          <a:p>
            <a:pPr indent="-212598" lvl="0" marL="212598" marR="0" rtl="0" algn="l">
              <a:lnSpc>
                <a:spcPct val="112000"/>
              </a:lnSpc>
              <a:spcBef>
                <a:spcPts val="675"/>
              </a:spcBef>
              <a:spcAft>
                <a:spcPts val="0"/>
              </a:spcAft>
              <a:buClr>
                <a:schemeClr val="lt1"/>
              </a:buClr>
              <a:buSzPts val="3067"/>
              <a:buChar char="•"/>
            </a:pPr>
            <a:r>
              <a:rPr i="0" lang="en-US" sz="2424" u="none" cap="none" strike="noStrike">
                <a:solidFill>
                  <a:srgbClr val="EDEDED"/>
                </a:solidFill>
                <a:latin typeface="Arial"/>
                <a:ea typeface="Arial"/>
                <a:cs typeface="Arial"/>
                <a:sym typeface="Arial"/>
              </a:rPr>
              <a:t>FSs must not only support a student’s application but the entire implementation of their research activity. </a:t>
            </a:r>
            <a:endParaRPr i="0" sz="2720" u="none" cap="none" strike="noStrike">
              <a:solidFill>
                <a:srgbClr val="EDEDED"/>
              </a:solidFill>
              <a:latin typeface="Arial"/>
              <a:ea typeface="Arial"/>
              <a:cs typeface="Arial"/>
              <a:sym typeface="Arial"/>
            </a:endParaRPr>
          </a:p>
          <a:p>
            <a:pPr indent="-212598" lvl="0" marL="212598" marR="0" rtl="0" algn="l">
              <a:lnSpc>
                <a:spcPct val="112000"/>
              </a:lnSpc>
              <a:spcBef>
                <a:spcPts val="675"/>
              </a:spcBef>
              <a:spcAft>
                <a:spcPts val="0"/>
              </a:spcAft>
              <a:buClr>
                <a:schemeClr val="lt1"/>
              </a:buClr>
              <a:buSzPts val="3067"/>
              <a:buChar char="•"/>
            </a:pPr>
            <a:r>
              <a:rPr i="0" lang="en-US" sz="2424" u="none" cap="none" strike="noStrike">
                <a:solidFill>
                  <a:srgbClr val="EDEDED"/>
                </a:solidFill>
                <a:latin typeface="Arial"/>
                <a:ea typeface="Arial"/>
                <a:cs typeface="Arial"/>
                <a:sym typeface="Arial"/>
              </a:rPr>
              <a:t>In Cayuse the FS will be the PI and the student will be the primary contact.</a:t>
            </a:r>
            <a:endParaRPr i="0" sz="1783" u="none" cap="none" strike="noStrike">
              <a:solidFill>
                <a:srgbClr val="EDEDED"/>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9"/>
          <p:cNvSpPr txBox="1"/>
          <p:nvPr>
            <p:ph idx="4294967295" type="body"/>
          </p:nvPr>
        </p:nvSpPr>
        <p:spPr>
          <a:xfrm>
            <a:off x="417460" y="901591"/>
            <a:ext cx="7932300" cy="2812200"/>
          </a:xfrm>
          <a:prstGeom prst="rect">
            <a:avLst/>
          </a:prstGeom>
          <a:noFill/>
          <a:ln>
            <a:noFill/>
          </a:ln>
        </p:spPr>
        <p:txBody>
          <a:bodyPr anchorCtr="0" anchor="t" bIns="34275" lIns="68550" spcFirstLastPara="1" rIns="68550" wrap="square" tIns="34275">
            <a:noAutofit/>
          </a:bodyPr>
          <a:lstStyle/>
          <a:p>
            <a:pPr indent="0" lvl="0" marL="0" marR="0" rtl="0" algn="l">
              <a:lnSpc>
                <a:spcPct val="102000"/>
              </a:lnSpc>
              <a:spcBef>
                <a:spcPts val="0"/>
              </a:spcBef>
              <a:spcAft>
                <a:spcPts val="0"/>
              </a:spcAft>
              <a:buClr>
                <a:srgbClr val="262626"/>
              </a:buClr>
              <a:buSzPts val="3000"/>
              <a:buFont typeface="Arial"/>
              <a:buNone/>
            </a:pPr>
            <a:r>
              <a:rPr b="0" i="0" lang="en-US" u="none" cap="none" strike="noStrike">
                <a:solidFill>
                  <a:srgbClr val="EDEDED"/>
                </a:solidFill>
                <a:latin typeface="Corbel"/>
                <a:ea typeface="Corbel"/>
                <a:cs typeface="Corbel"/>
                <a:sym typeface="Corbel"/>
              </a:rPr>
              <a:t>MSU requires that all faculty, staff, students, and visitors who conduct research that involves human participants must complete a training program on the protection of human participants</a:t>
            </a:r>
            <a:endParaRPr b="0" i="0" u="none" cap="none" strike="noStrike">
              <a:solidFill>
                <a:srgbClr val="EDEDED"/>
              </a:solidFill>
              <a:latin typeface="Corbel"/>
              <a:ea typeface="Corbel"/>
              <a:cs typeface="Corbel"/>
              <a:sym typeface="Corbel"/>
            </a:endParaRPr>
          </a:p>
          <a:p>
            <a:pPr indent="-187197" lvl="1" marL="514350" marR="0" rtl="0" algn="l">
              <a:lnSpc>
                <a:spcPct val="102000"/>
              </a:lnSpc>
              <a:spcBef>
                <a:spcPts val="675"/>
              </a:spcBef>
              <a:spcAft>
                <a:spcPts val="0"/>
              </a:spcAft>
              <a:buClr>
                <a:schemeClr val="lt1"/>
              </a:buClr>
              <a:buSzPts val="2400"/>
              <a:buFont typeface="Arial"/>
              <a:buChar char="–"/>
            </a:pPr>
            <a:r>
              <a:rPr b="0" i="0" lang="en-US" sz="2400" u="none" cap="none" strike="noStrike">
                <a:solidFill>
                  <a:srgbClr val="EDEDED"/>
                </a:solidFill>
                <a:latin typeface="Corbel"/>
                <a:ea typeface="Corbel"/>
                <a:cs typeface="Corbel"/>
                <a:sym typeface="Corbel"/>
              </a:rPr>
              <a:t>Est. time 2-4 hours (not in one sitting)</a:t>
            </a:r>
            <a:endParaRPr b="0" i="0" sz="2400" u="none" cap="none" strike="noStrike">
              <a:solidFill>
                <a:srgbClr val="EDEDED"/>
              </a:solidFill>
              <a:latin typeface="Corbel"/>
              <a:ea typeface="Corbel"/>
              <a:cs typeface="Corbel"/>
              <a:sym typeface="Corbel"/>
            </a:endParaRPr>
          </a:p>
          <a:p>
            <a:pPr indent="-187197" lvl="1" marL="514350" marR="0" rtl="0" algn="l">
              <a:lnSpc>
                <a:spcPct val="102000"/>
              </a:lnSpc>
              <a:spcBef>
                <a:spcPts val="675"/>
              </a:spcBef>
              <a:spcAft>
                <a:spcPts val="0"/>
              </a:spcAft>
              <a:buClr>
                <a:schemeClr val="lt1"/>
              </a:buClr>
              <a:buSzPts val="2400"/>
              <a:buFont typeface="Arial"/>
              <a:buChar char="–"/>
            </a:pPr>
            <a:r>
              <a:rPr b="0" i="0" lang="en-US" sz="2400" u="none" cap="none" strike="noStrike">
                <a:solidFill>
                  <a:srgbClr val="EDEDED"/>
                </a:solidFill>
                <a:latin typeface="Corbel"/>
                <a:ea typeface="Corbel"/>
                <a:cs typeface="Corbel"/>
                <a:sym typeface="Corbel"/>
              </a:rPr>
              <a:t>Valid for 3 years</a:t>
            </a:r>
            <a:endParaRPr b="0" i="0" sz="2400" u="none" cap="none" strike="noStrike">
              <a:solidFill>
                <a:srgbClr val="EDEDED"/>
              </a:solidFill>
              <a:latin typeface="Corbel"/>
              <a:ea typeface="Corbel"/>
              <a:cs typeface="Corbel"/>
              <a:sym typeface="Corbel"/>
            </a:endParaRPr>
          </a:p>
          <a:p>
            <a:pPr indent="-187197" lvl="1" marL="514350" marR="0" rtl="0" algn="l">
              <a:lnSpc>
                <a:spcPct val="102000"/>
              </a:lnSpc>
              <a:spcBef>
                <a:spcPts val="675"/>
              </a:spcBef>
              <a:spcAft>
                <a:spcPts val="0"/>
              </a:spcAft>
              <a:buClr>
                <a:schemeClr val="lt1"/>
              </a:buClr>
              <a:buSzPts val="2400"/>
              <a:buFont typeface="Arial"/>
              <a:buChar char="–"/>
            </a:pPr>
            <a:r>
              <a:rPr b="0" i="0" lang="en-US" sz="2400" u="none" cap="none" strike="noStrike">
                <a:solidFill>
                  <a:srgbClr val="EDEDED"/>
                </a:solidFill>
                <a:latin typeface="Corbel"/>
                <a:ea typeface="Corbel"/>
                <a:cs typeface="Corbel"/>
                <a:sym typeface="Corbel"/>
              </a:rPr>
              <a:t>Citiprogram.org</a:t>
            </a:r>
            <a:endParaRPr b="0" i="0" sz="2400" u="none" cap="none" strike="noStrike">
              <a:solidFill>
                <a:srgbClr val="EDEDED"/>
              </a:solidFill>
              <a:latin typeface="Corbel"/>
              <a:ea typeface="Corbel"/>
              <a:cs typeface="Corbel"/>
              <a:sym typeface="Corbel"/>
            </a:endParaRPr>
          </a:p>
        </p:txBody>
      </p:sp>
      <p:sp>
        <p:nvSpPr>
          <p:cNvPr id="355" name="Google Shape;355;p19"/>
          <p:cNvSpPr txBox="1"/>
          <p:nvPr/>
        </p:nvSpPr>
        <p:spPr>
          <a:xfrm>
            <a:off x="417450" y="155200"/>
            <a:ext cx="8309100" cy="7464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chemeClr val="lt1"/>
              </a:buClr>
              <a:buSzPts val="3000"/>
              <a:buFont typeface="Century Schoolbook"/>
              <a:buNone/>
            </a:pPr>
            <a:r>
              <a:rPr b="1" i="0" lang="en-US" sz="4400" u="none" cap="none" strike="noStrike">
                <a:solidFill>
                  <a:srgbClr val="FFFF00"/>
                </a:solidFill>
                <a:latin typeface="Corbel"/>
                <a:ea typeface="Corbel"/>
                <a:cs typeface="Corbel"/>
                <a:sym typeface="Corbel"/>
              </a:rPr>
              <a:t>CITI Training</a:t>
            </a:r>
            <a:endParaRPr b="1" i="0" sz="4400" u="none" cap="none" strike="noStrike">
              <a:solidFill>
                <a:srgbClr val="FFFF00"/>
              </a:solidFill>
              <a:latin typeface="Corbel"/>
              <a:ea typeface="Corbel"/>
              <a:cs typeface="Corbel"/>
              <a:sym typeface="Corbel"/>
            </a:endParaRPr>
          </a:p>
        </p:txBody>
      </p:sp>
      <p:pic>
        <p:nvPicPr>
          <p:cNvPr id="356" name="Google Shape;356;p19"/>
          <p:cNvPicPr preferRelativeResize="0"/>
          <p:nvPr/>
        </p:nvPicPr>
        <p:blipFill rotWithShape="1">
          <a:blip r:embed="rId3">
            <a:alphaModFix/>
          </a:blip>
          <a:srcRect b="0" l="0" r="0" t="0"/>
          <a:stretch/>
        </p:blipFill>
        <p:spPr>
          <a:xfrm>
            <a:off x="3787650" y="2995454"/>
            <a:ext cx="4415324" cy="3699665"/>
          </a:xfrm>
          <a:prstGeom prst="rect">
            <a:avLst/>
          </a:prstGeom>
          <a:noFill/>
          <a:ln>
            <a:noFill/>
          </a:ln>
        </p:spPr>
      </p:pic>
      <p:sp>
        <p:nvSpPr>
          <p:cNvPr id="357" name="Google Shape;357;p19"/>
          <p:cNvSpPr txBox="1"/>
          <p:nvPr/>
        </p:nvSpPr>
        <p:spPr>
          <a:xfrm>
            <a:off x="206225" y="5929875"/>
            <a:ext cx="33774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00"/>
                </a:solidFill>
                <a:latin typeface="Arial"/>
                <a:ea typeface="Arial"/>
                <a:cs typeface="Arial"/>
                <a:sym typeface="Arial"/>
              </a:rPr>
              <a:t>www.citiprogram.org/</a:t>
            </a:r>
            <a:endParaRPr b="0" i="0" sz="1400" u="none" cap="none" strike="noStrike">
              <a:solidFill>
                <a:srgbClr val="FFFF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9"/>
          <p:cNvSpPr txBox="1"/>
          <p:nvPr/>
        </p:nvSpPr>
        <p:spPr>
          <a:xfrm>
            <a:off x="0" y="141979"/>
            <a:ext cx="9144000" cy="838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E2E2E2"/>
              </a:buClr>
              <a:buSzPts val="3600"/>
              <a:buFont typeface="Corbel"/>
              <a:buNone/>
            </a:pPr>
            <a:r>
              <a:rPr b="0" i="0" lang="en-US" sz="4400" u="none" cap="none" strike="noStrike">
                <a:solidFill>
                  <a:srgbClr val="FFFF00"/>
                </a:solidFill>
                <a:latin typeface="Corbel"/>
                <a:ea typeface="Corbel"/>
                <a:cs typeface="Corbel"/>
                <a:sym typeface="Corbel"/>
              </a:rPr>
              <a:t>Office of Sponsored Programs</a:t>
            </a:r>
            <a:endParaRPr b="0" i="0" sz="4400" u="none" cap="none" strike="noStrike">
              <a:solidFill>
                <a:srgbClr val="FFFF00"/>
              </a:solidFill>
              <a:latin typeface="Corbel"/>
              <a:ea typeface="Corbel"/>
              <a:cs typeface="Corbel"/>
              <a:sym typeface="Corbel"/>
            </a:endParaRPr>
          </a:p>
          <a:p>
            <a:pPr indent="0" lvl="0" marL="0" marR="0" rtl="0" algn="ctr">
              <a:lnSpc>
                <a:spcPct val="90000"/>
              </a:lnSpc>
              <a:spcBef>
                <a:spcPts val="0"/>
              </a:spcBef>
              <a:spcAft>
                <a:spcPts val="0"/>
              </a:spcAft>
              <a:buClr>
                <a:srgbClr val="7ECCDE"/>
              </a:buClr>
              <a:buSzPts val="3600"/>
              <a:buFont typeface="Corbel"/>
              <a:buNone/>
            </a:pPr>
            <a:r>
              <a:t/>
            </a:r>
            <a:endParaRPr b="0" i="0" sz="4400" u="none" cap="none" strike="noStrike">
              <a:solidFill>
                <a:srgbClr val="FFFF00"/>
              </a:solidFill>
              <a:latin typeface="Corbel"/>
              <a:ea typeface="Corbel"/>
              <a:cs typeface="Corbel"/>
              <a:sym typeface="Corbel"/>
            </a:endParaRPr>
          </a:p>
        </p:txBody>
      </p:sp>
      <p:sp>
        <p:nvSpPr>
          <p:cNvPr id="363" name="Google Shape;363;p29"/>
          <p:cNvSpPr txBox="1"/>
          <p:nvPr>
            <p:ph idx="4294967295" type="body"/>
          </p:nvPr>
        </p:nvSpPr>
        <p:spPr>
          <a:xfrm>
            <a:off x="383400" y="915625"/>
            <a:ext cx="8760600" cy="54912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350"/>
              </a:spcBef>
              <a:spcAft>
                <a:spcPts val="0"/>
              </a:spcAft>
              <a:buClr>
                <a:srgbClr val="EDEDED"/>
              </a:buClr>
              <a:buSzPts val="2380"/>
              <a:buFont typeface="Corbel"/>
              <a:buNone/>
            </a:pPr>
            <a:r>
              <a:rPr i="0" lang="en-US" sz="2600" u="none" cap="none" strike="noStrike">
                <a:solidFill>
                  <a:srgbClr val="EDEDED"/>
                </a:solidFill>
                <a:latin typeface="Arial"/>
                <a:ea typeface="Arial"/>
                <a:cs typeface="Arial"/>
                <a:sym typeface="Arial"/>
              </a:rPr>
              <a:t>Ted Russo, </a:t>
            </a:r>
            <a:r>
              <a:rPr i="1" lang="en-US" sz="2600" u="none" cap="none" strike="noStrike">
                <a:solidFill>
                  <a:srgbClr val="EDEDED"/>
                </a:solidFill>
                <a:latin typeface="Arial"/>
                <a:ea typeface="Arial"/>
                <a:cs typeface="Arial"/>
                <a:sym typeface="Arial"/>
              </a:rPr>
              <a:t>Director</a:t>
            </a:r>
            <a:endParaRPr sz="2600">
              <a:latin typeface="Arial"/>
              <a:ea typeface="Arial"/>
              <a:cs typeface="Arial"/>
              <a:sym typeface="Arial"/>
            </a:endParaRPr>
          </a:p>
          <a:p>
            <a:pPr indent="0" lvl="0" marL="0" marR="0" rtl="0" algn="l">
              <a:lnSpc>
                <a:spcPct val="70000"/>
              </a:lnSpc>
              <a:spcBef>
                <a:spcPts val="1350"/>
              </a:spcBef>
              <a:spcAft>
                <a:spcPts val="0"/>
              </a:spcAft>
              <a:buClr>
                <a:srgbClr val="EDEDED"/>
              </a:buClr>
              <a:buSzPts val="2380"/>
              <a:buFont typeface="Arial"/>
              <a:buNone/>
            </a:pPr>
            <a:r>
              <a:rPr i="0" lang="en-US" sz="2600" u="none" cap="none" strike="noStrike">
                <a:solidFill>
                  <a:srgbClr val="EDEDED"/>
                </a:solidFill>
                <a:latin typeface="Arial"/>
                <a:ea typeface="Arial"/>
                <a:cs typeface="Arial"/>
                <a:sym typeface="Arial"/>
              </a:rPr>
              <a:t>Catherine Bruno, </a:t>
            </a:r>
            <a:r>
              <a:rPr i="1" lang="en-US" sz="2600" u="none" cap="none" strike="noStrike">
                <a:solidFill>
                  <a:srgbClr val="EDEDED"/>
                </a:solidFill>
                <a:latin typeface="Arial"/>
                <a:ea typeface="Arial"/>
                <a:cs typeface="Arial"/>
                <a:sym typeface="Arial"/>
              </a:rPr>
              <a:t>Senior Post-Award Officer</a:t>
            </a:r>
            <a:endParaRPr i="1" sz="2600">
              <a:latin typeface="Arial"/>
              <a:ea typeface="Arial"/>
              <a:cs typeface="Arial"/>
              <a:sym typeface="Arial"/>
            </a:endParaRPr>
          </a:p>
          <a:p>
            <a:pPr indent="0" lvl="0" marL="0" marR="0" rtl="0" algn="l">
              <a:lnSpc>
                <a:spcPct val="70000"/>
              </a:lnSpc>
              <a:spcBef>
                <a:spcPts val="1350"/>
              </a:spcBef>
              <a:spcAft>
                <a:spcPts val="0"/>
              </a:spcAft>
              <a:buClr>
                <a:srgbClr val="EDEDED"/>
              </a:buClr>
              <a:buSzPts val="2380"/>
              <a:buFont typeface="Arial"/>
              <a:buNone/>
            </a:pPr>
            <a:r>
              <a:rPr i="0" lang="en-US" sz="2600" u="none" cap="none" strike="noStrike">
                <a:solidFill>
                  <a:srgbClr val="EDEDED"/>
                </a:solidFill>
                <a:latin typeface="Arial"/>
                <a:ea typeface="Arial"/>
                <a:cs typeface="Arial"/>
                <a:sym typeface="Arial"/>
              </a:rPr>
              <a:t>Kate Dorsett, </a:t>
            </a:r>
            <a:r>
              <a:rPr i="1" lang="en-US" sz="2600">
                <a:latin typeface="Arial"/>
                <a:ea typeface="Arial"/>
                <a:cs typeface="Arial"/>
                <a:sym typeface="Arial"/>
              </a:rPr>
              <a:t>Post-Award Officer</a:t>
            </a:r>
            <a:endParaRPr sz="2600">
              <a:latin typeface="Arial"/>
              <a:ea typeface="Arial"/>
              <a:cs typeface="Arial"/>
              <a:sym typeface="Arial"/>
            </a:endParaRPr>
          </a:p>
          <a:p>
            <a:pPr indent="0" lvl="0" marL="0" marR="0" rtl="0" algn="l">
              <a:lnSpc>
                <a:spcPct val="70000"/>
              </a:lnSpc>
              <a:spcBef>
                <a:spcPts val="1350"/>
              </a:spcBef>
              <a:spcAft>
                <a:spcPts val="0"/>
              </a:spcAft>
              <a:buClr>
                <a:srgbClr val="EDEDED"/>
              </a:buClr>
              <a:buSzPts val="2380"/>
              <a:buFont typeface="Arial"/>
              <a:buNone/>
            </a:pPr>
            <a:r>
              <a:rPr i="0" lang="en-US" sz="2600" u="none" cap="none" strike="noStrike">
                <a:solidFill>
                  <a:srgbClr val="EDEDED"/>
                </a:solidFill>
                <a:latin typeface="Arial"/>
                <a:ea typeface="Arial"/>
                <a:cs typeface="Arial"/>
                <a:sym typeface="Arial"/>
              </a:rPr>
              <a:t>Amanda Lopez, </a:t>
            </a:r>
            <a:r>
              <a:rPr i="1" lang="en-US" sz="2600" u="none" cap="none" strike="noStrike">
                <a:solidFill>
                  <a:srgbClr val="EDEDED"/>
                </a:solidFill>
                <a:latin typeface="Arial"/>
                <a:ea typeface="Arial"/>
                <a:cs typeface="Arial"/>
                <a:sym typeface="Arial"/>
              </a:rPr>
              <a:t>Junior Pre-Award Specialist</a:t>
            </a:r>
            <a:endParaRPr i="1" sz="2600" u="none" cap="none" strike="noStrike">
              <a:solidFill>
                <a:srgbClr val="EDEDED"/>
              </a:solidFill>
              <a:latin typeface="Arial"/>
              <a:ea typeface="Arial"/>
              <a:cs typeface="Arial"/>
              <a:sym typeface="Arial"/>
            </a:endParaRPr>
          </a:p>
          <a:p>
            <a:pPr indent="0" lvl="0" marL="0" rtl="0" algn="l">
              <a:lnSpc>
                <a:spcPct val="70000"/>
              </a:lnSpc>
              <a:spcBef>
                <a:spcPts val="1350"/>
              </a:spcBef>
              <a:spcAft>
                <a:spcPts val="0"/>
              </a:spcAft>
              <a:buClr>
                <a:srgbClr val="EDEDED"/>
              </a:buClr>
              <a:buSzPts val="2380"/>
              <a:buFont typeface="Noto Sans Symbols"/>
              <a:buNone/>
            </a:pPr>
            <a:r>
              <a:rPr lang="en-US" sz="2600">
                <a:latin typeface="Arial"/>
                <a:ea typeface="Arial"/>
                <a:cs typeface="Arial"/>
                <a:sym typeface="Arial"/>
              </a:rPr>
              <a:t>Jonathan Parker, </a:t>
            </a:r>
            <a:r>
              <a:rPr i="1" lang="en-US" sz="2600">
                <a:latin typeface="Arial"/>
                <a:ea typeface="Arial"/>
                <a:cs typeface="Arial"/>
                <a:sym typeface="Arial"/>
              </a:rPr>
              <a:t>Proposal Development Manager</a:t>
            </a:r>
            <a:endParaRPr i="1" sz="2600">
              <a:latin typeface="Arial"/>
              <a:ea typeface="Arial"/>
              <a:cs typeface="Arial"/>
              <a:sym typeface="Arial"/>
            </a:endParaRPr>
          </a:p>
          <a:p>
            <a:pPr indent="0" lvl="0" marL="0" marR="0" rtl="0" algn="l">
              <a:lnSpc>
                <a:spcPct val="70000"/>
              </a:lnSpc>
              <a:spcBef>
                <a:spcPts val="1350"/>
              </a:spcBef>
              <a:spcAft>
                <a:spcPts val="0"/>
              </a:spcAft>
              <a:buClr>
                <a:srgbClr val="EDEDED"/>
              </a:buClr>
              <a:buSzPts val="2380"/>
              <a:buFont typeface="Noto Sans Symbols"/>
              <a:buNone/>
            </a:pPr>
            <a:r>
              <a:rPr i="0" lang="en-US" sz="2600" u="none" cap="none" strike="noStrike">
                <a:solidFill>
                  <a:srgbClr val="EDEDED"/>
                </a:solidFill>
                <a:latin typeface="Arial"/>
                <a:ea typeface="Arial"/>
                <a:cs typeface="Arial"/>
                <a:sym typeface="Arial"/>
              </a:rPr>
              <a:t>Sam Wolverton, </a:t>
            </a:r>
            <a:r>
              <a:rPr i="1" lang="en-US" sz="2600" u="none" cap="none" strike="noStrike">
                <a:solidFill>
                  <a:srgbClr val="EDEDED"/>
                </a:solidFill>
                <a:latin typeface="Arial"/>
                <a:ea typeface="Arial"/>
                <a:cs typeface="Arial"/>
                <a:sym typeface="Arial"/>
              </a:rPr>
              <a:t>Senior Pre-Award </a:t>
            </a:r>
            <a:r>
              <a:rPr i="1" lang="en-US" sz="2600">
                <a:latin typeface="Arial"/>
                <a:ea typeface="Arial"/>
                <a:cs typeface="Arial"/>
                <a:sym typeface="Arial"/>
              </a:rPr>
              <a:t>Specialist</a:t>
            </a:r>
            <a:endParaRPr i="1" sz="2600">
              <a:latin typeface="Arial"/>
              <a:ea typeface="Arial"/>
              <a:cs typeface="Arial"/>
              <a:sym typeface="Arial"/>
            </a:endParaRPr>
          </a:p>
          <a:p>
            <a:pPr indent="0" lvl="0" marL="0" marR="0" rtl="0" algn="l">
              <a:lnSpc>
                <a:spcPct val="70000"/>
              </a:lnSpc>
              <a:spcBef>
                <a:spcPts val="1350"/>
              </a:spcBef>
              <a:spcAft>
                <a:spcPts val="0"/>
              </a:spcAft>
              <a:buClr>
                <a:srgbClr val="EDEDED"/>
              </a:buClr>
              <a:buSzPts val="2380"/>
              <a:buFont typeface="Noto Sans Symbols"/>
              <a:buNone/>
            </a:pPr>
            <a:r>
              <a:t/>
            </a:r>
            <a:endParaRPr i="1" sz="2600">
              <a:latin typeface="Arial"/>
              <a:ea typeface="Arial"/>
              <a:cs typeface="Arial"/>
              <a:sym typeface="Arial"/>
            </a:endParaRPr>
          </a:p>
          <a:p>
            <a:pPr indent="-444500" lvl="0" marL="444500" marR="0" rtl="0" algn="l">
              <a:lnSpc>
                <a:spcPct val="80000"/>
              </a:lnSpc>
              <a:spcBef>
                <a:spcPts val="1350"/>
              </a:spcBef>
              <a:spcAft>
                <a:spcPts val="0"/>
              </a:spcAft>
              <a:buClr>
                <a:srgbClr val="EDEDED"/>
              </a:buClr>
              <a:buSzPts val="2040"/>
              <a:buFont typeface="Corbel"/>
              <a:buNone/>
            </a:pPr>
            <a:r>
              <a:rPr lang="en-US" sz="2600">
                <a:latin typeface="Arial"/>
                <a:ea typeface="Arial"/>
                <a:cs typeface="Arial"/>
                <a:sym typeface="Arial"/>
              </a:rPr>
              <a:t>Location: </a:t>
            </a:r>
            <a:r>
              <a:rPr lang="en-US" sz="2600" u="none" cap="none" strike="noStrike">
                <a:solidFill>
                  <a:srgbClr val="EDEDED"/>
                </a:solidFill>
                <a:latin typeface="Arial"/>
                <a:ea typeface="Arial"/>
                <a:cs typeface="Arial"/>
                <a:sym typeface="Arial"/>
              </a:rPr>
              <a:t>School of Nursing </a:t>
            </a:r>
            <a:r>
              <a:rPr lang="en-US" sz="2600">
                <a:latin typeface="Arial"/>
                <a:ea typeface="Arial"/>
                <a:cs typeface="Arial"/>
                <a:sym typeface="Arial"/>
              </a:rPr>
              <a:t> Room</a:t>
            </a:r>
            <a:r>
              <a:rPr lang="en-US" sz="2600" u="none" cap="none" strike="noStrike">
                <a:solidFill>
                  <a:srgbClr val="EDEDED"/>
                </a:solidFill>
                <a:latin typeface="Arial"/>
                <a:ea typeface="Arial"/>
                <a:cs typeface="Arial"/>
                <a:sym typeface="Arial"/>
              </a:rPr>
              <a:t> 415</a:t>
            </a:r>
            <a:endParaRPr sz="2600">
              <a:latin typeface="Arial"/>
              <a:ea typeface="Arial"/>
              <a:cs typeface="Arial"/>
              <a:sym typeface="Arial"/>
            </a:endParaRPr>
          </a:p>
          <a:p>
            <a:pPr indent="-444500" lvl="0" marL="444500" marR="0" rtl="0" algn="l">
              <a:lnSpc>
                <a:spcPct val="80000"/>
              </a:lnSpc>
              <a:spcBef>
                <a:spcPts val="1350"/>
              </a:spcBef>
              <a:spcAft>
                <a:spcPts val="0"/>
              </a:spcAft>
              <a:buClr>
                <a:srgbClr val="EDEDED"/>
              </a:buClr>
              <a:buSzPts val="2040"/>
              <a:buFont typeface="Corbel"/>
              <a:buNone/>
            </a:pPr>
            <a:r>
              <a:rPr lang="en-US" sz="2600">
                <a:latin typeface="Arial"/>
                <a:ea typeface="Arial"/>
                <a:cs typeface="Arial"/>
                <a:sym typeface="Arial"/>
              </a:rPr>
              <a:t>Phone: </a:t>
            </a:r>
            <a:r>
              <a:rPr lang="en-US" sz="2600" u="none" cap="none" strike="noStrike">
                <a:solidFill>
                  <a:srgbClr val="EDEDED"/>
                </a:solidFill>
                <a:latin typeface="Arial"/>
                <a:ea typeface="Arial"/>
                <a:cs typeface="Arial"/>
                <a:sym typeface="Arial"/>
              </a:rPr>
              <a:t>x4128 </a:t>
            </a:r>
            <a:endParaRPr sz="2600" u="none" cap="none" strike="noStrike">
              <a:solidFill>
                <a:srgbClr val="EDEDED"/>
              </a:solidFill>
              <a:latin typeface="Arial"/>
              <a:ea typeface="Arial"/>
              <a:cs typeface="Arial"/>
              <a:sym typeface="Arial"/>
            </a:endParaRPr>
          </a:p>
          <a:p>
            <a:pPr indent="-444500" lvl="0" marL="444500" marR="0" rtl="0" algn="l">
              <a:lnSpc>
                <a:spcPct val="80000"/>
              </a:lnSpc>
              <a:spcBef>
                <a:spcPts val="1350"/>
              </a:spcBef>
              <a:spcAft>
                <a:spcPts val="0"/>
              </a:spcAft>
              <a:buClr>
                <a:srgbClr val="EDEDED"/>
              </a:buClr>
              <a:buSzPts val="2040"/>
              <a:buFont typeface="Corbel"/>
              <a:buNone/>
            </a:pPr>
            <a:r>
              <a:rPr lang="en-US" sz="2600">
                <a:latin typeface="Arial"/>
                <a:ea typeface="Arial"/>
                <a:cs typeface="Arial"/>
                <a:sym typeface="Arial"/>
              </a:rPr>
              <a:t>e-mail: </a:t>
            </a:r>
            <a:r>
              <a:rPr lang="en-US" sz="2600" u="sng" cap="none" strike="noStrike">
                <a:solidFill>
                  <a:schemeClr val="hlink"/>
                </a:solidFill>
                <a:latin typeface="Arial"/>
                <a:ea typeface="Arial"/>
                <a:cs typeface="Arial"/>
                <a:sym typeface="Arial"/>
                <a:hlinkClick r:id="rId3"/>
              </a:rPr>
              <a:t>osp@montclair.edu</a:t>
            </a:r>
            <a:endParaRPr sz="2600">
              <a:latin typeface="Arial"/>
              <a:ea typeface="Arial"/>
              <a:cs typeface="Arial"/>
              <a:sym typeface="Arial"/>
            </a:endParaRPr>
          </a:p>
          <a:p>
            <a:pPr indent="-444500" lvl="0" marL="444500" marR="0" rtl="0" algn="l">
              <a:lnSpc>
                <a:spcPct val="80000"/>
              </a:lnSpc>
              <a:spcBef>
                <a:spcPts val="1350"/>
              </a:spcBef>
              <a:spcAft>
                <a:spcPts val="0"/>
              </a:spcAft>
              <a:buClr>
                <a:srgbClr val="EDEDED"/>
              </a:buClr>
              <a:buSzPts val="2040"/>
              <a:buFont typeface="Corbel"/>
              <a:buNone/>
            </a:pPr>
            <a:r>
              <a:rPr lang="en-US" sz="2600" u="sng">
                <a:solidFill>
                  <a:schemeClr val="hlink"/>
                </a:solidFill>
                <a:latin typeface="Arial"/>
                <a:ea typeface="Arial"/>
                <a:cs typeface="Arial"/>
                <a:sym typeface="Arial"/>
                <a:hlinkClick r:id="rId4"/>
              </a:rPr>
              <a:t>www.montclair.edu/sponsored-programs</a:t>
            </a:r>
            <a:endParaRPr sz="2600">
              <a:latin typeface="Arial"/>
              <a:ea typeface="Arial"/>
              <a:cs typeface="Arial"/>
              <a:sym typeface="Arial"/>
            </a:endParaRPr>
          </a:p>
          <a:p>
            <a:pPr indent="-444500" lvl="0" marL="444500" marR="0" rtl="0" algn="l">
              <a:lnSpc>
                <a:spcPct val="80000"/>
              </a:lnSpc>
              <a:spcBef>
                <a:spcPts val="1350"/>
              </a:spcBef>
              <a:spcAft>
                <a:spcPts val="0"/>
              </a:spcAft>
              <a:buClr>
                <a:srgbClr val="EDEDED"/>
              </a:buClr>
              <a:buSzPts val="2040"/>
              <a:buFont typeface="Corbel"/>
              <a:buNone/>
            </a:pPr>
            <a:r>
              <a:t/>
            </a:r>
            <a:endParaRPr sz="2600">
              <a:solidFill>
                <a:srgbClr val="FFFF00"/>
              </a:solidFill>
              <a:latin typeface="Arial"/>
              <a:ea typeface="Arial"/>
              <a:cs typeface="Arial"/>
              <a:sym typeface="Arial"/>
            </a:endParaRPr>
          </a:p>
          <a:p>
            <a:pPr indent="0" lvl="0" marL="0" marR="0" rtl="0" algn="l">
              <a:lnSpc>
                <a:spcPct val="80000"/>
              </a:lnSpc>
              <a:spcBef>
                <a:spcPts val="1350"/>
              </a:spcBef>
              <a:spcAft>
                <a:spcPts val="0"/>
              </a:spcAft>
              <a:buClr>
                <a:srgbClr val="EDEDED"/>
              </a:buClr>
              <a:buSzPts val="2040"/>
              <a:buFont typeface="Corbel"/>
              <a:buNone/>
            </a:pPr>
            <a:r>
              <a:t/>
            </a:r>
            <a:endParaRPr sz="2600">
              <a:solidFill>
                <a:srgbClr val="FFFF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34"/>
          <p:cNvPicPr preferRelativeResize="0"/>
          <p:nvPr/>
        </p:nvPicPr>
        <p:blipFill rotWithShape="1">
          <a:blip r:embed="rId3">
            <a:alphaModFix/>
          </a:blip>
          <a:srcRect b="0" l="0" r="0" t="0"/>
          <a:stretch/>
        </p:blipFill>
        <p:spPr>
          <a:xfrm>
            <a:off x="1845375" y="1639848"/>
            <a:ext cx="4319549" cy="3711310"/>
          </a:xfrm>
          <a:prstGeom prst="rect">
            <a:avLst/>
          </a:prstGeom>
          <a:noFill/>
          <a:ln>
            <a:noFill/>
          </a:ln>
        </p:spPr>
      </p:pic>
      <p:sp>
        <p:nvSpPr>
          <p:cNvPr id="369" name="Google Shape;369;p34"/>
          <p:cNvSpPr txBox="1"/>
          <p:nvPr/>
        </p:nvSpPr>
        <p:spPr>
          <a:xfrm>
            <a:off x="343725" y="160575"/>
            <a:ext cx="86475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orbel"/>
              <a:buNone/>
            </a:pPr>
            <a:r>
              <a:rPr b="0" i="0" lang="en-US" sz="3800" u="none" cap="none" strike="noStrike">
                <a:solidFill>
                  <a:srgbClr val="FFFF00"/>
                </a:solidFill>
                <a:latin typeface="Corbel"/>
                <a:ea typeface="Corbel"/>
                <a:cs typeface="Corbel"/>
                <a:sym typeface="Corbel"/>
              </a:rPr>
              <a:t>The Research Lifecycle: Pe</a:t>
            </a:r>
            <a:r>
              <a:rPr lang="en-US" sz="3800">
                <a:solidFill>
                  <a:srgbClr val="FFFF00"/>
                </a:solidFill>
                <a:latin typeface="Corbel"/>
                <a:ea typeface="Corbel"/>
                <a:cs typeface="Corbel"/>
                <a:sym typeface="Corbel"/>
              </a:rPr>
              <a:t>ople &amp; Systems </a:t>
            </a:r>
            <a:endParaRPr b="0" i="0" sz="3800" u="none" cap="none" strike="noStrike">
              <a:solidFill>
                <a:srgbClr val="FFFF00"/>
              </a:solidFill>
              <a:latin typeface="Corbel"/>
              <a:ea typeface="Corbel"/>
              <a:cs typeface="Corbel"/>
              <a:sym typeface="Corbel"/>
            </a:endParaRPr>
          </a:p>
        </p:txBody>
      </p:sp>
      <p:pic>
        <p:nvPicPr>
          <p:cNvPr id="370" name="Google Shape;370;p34"/>
          <p:cNvPicPr preferRelativeResize="0"/>
          <p:nvPr/>
        </p:nvPicPr>
        <p:blipFill rotWithShape="1">
          <a:blip r:embed="rId4">
            <a:alphaModFix/>
          </a:blip>
          <a:srcRect b="0" l="0" r="0" t="0"/>
          <a:stretch/>
        </p:blipFill>
        <p:spPr>
          <a:xfrm>
            <a:off x="3409838" y="974725"/>
            <a:ext cx="1190625" cy="495300"/>
          </a:xfrm>
          <a:prstGeom prst="rect">
            <a:avLst/>
          </a:prstGeom>
          <a:noFill/>
          <a:ln>
            <a:noFill/>
          </a:ln>
        </p:spPr>
      </p:pic>
      <p:pic>
        <p:nvPicPr>
          <p:cNvPr id="371" name="Google Shape;371;p34"/>
          <p:cNvPicPr preferRelativeResize="0"/>
          <p:nvPr/>
        </p:nvPicPr>
        <p:blipFill rotWithShape="1">
          <a:blip r:embed="rId5">
            <a:alphaModFix/>
          </a:blip>
          <a:srcRect b="0" l="0" r="0" t="0"/>
          <a:stretch/>
        </p:blipFill>
        <p:spPr>
          <a:xfrm>
            <a:off x="6263150" y="2685462"/>
            <a:ext cx="1327150" cy="584200"/>
          </a:xfrm>
          <a:prstGeom prst="rect">
            <a:avLst/>
          </a:prstGeom>
          <a:noFill/>
          <a:ln>
            <a:noFill/>
          </a:ln>
        </p:spPr>
      </p:pic>
      <p:pic>
        <p:nvPicPr>
          <p:cNvPr descr="Workday | Medavie Health Services" id="372" name="Google Shape;372;p34"/>
          <p:cNvPicPr preferRelativeResize="0"/>
          <p:nvPr/>
        </p:nvPicPr>
        <p:blipFill rotWithShape="1">
          <a:blip r:embed="rId6">
            <a:alphaModFix/>
          </a:blip>
          <a:srcRect b="0" l="0" r="0" t="0"/>
          <a:stretch/>
        </p:blipFill>
        <p:spPr>
          <a:xfrm>
            <a:off x="838900" y="4053725"/>
            <a:ext cx="1006475" cy="636587"/>
          </a:xfrm>
          <a:prstGeom prst="rect">
            <a:avLst/>
          </a:prstGeom>
          <a:noFill/>
          <a:ln>
            <a:noFill/>
          </a:ln>
        </p:spPr>
      </p:pic>
      <p:pic>
        <p:nvPicPr>
          <p:cNvPr id="373" name="Google Shape;373;p34"/>
          <p:cNvPicPr preferRelativeResize="0"/>
          <p:nvPr/>
        </p:nvPicPr>
        <p:blipFill rotWithShape="1">
          <a:blip r:embed="rId7">
            <a:alphaModFix/>
          </a:blip>
          <a:srcRect b="0" l="0" r="0" t="0"/>
          <a:stretch/>
        </p:blipFill>
        <p:spPr>
          <a:xfrm>
            <a:off x="3546388" y="5610274"/>
            <a:ext cx="1190626" cy="610811"/>
          </a:xfrm>
          <a:prstGeom prst="rect">
            <a:avLst/>
          </a:prstGeom>
          <a:noFill/>
          <a:ln>
            <a:noFill/>
          </a:ln>
        </p:spPr>
      </p:pic>
      <p:pic>
        <p:nvPicPr>
          <p:cNvPr id="374" name="Google Shape;374;p34"/>
          <p:cNvPicPr preferRelativeResize="0"/>
          <p:nvPr/>
        </p:nvPicPr>
        <p:blipFill rotWithShape="1">
          <a:blip r:embed="rId8">
            <a:alphaModFix/>
          </a:blip>
          <a:srcRect b="0" l="0" r="0" t="0"/>
          <a:stretch/>
        </p:blipFill>
        <p:spPr>
          <a:xfrm>
            <a:off x="5888837" y="1752200"/>
            <a:ext cx="1547812" cy="584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3"/>
          <p:cNvSpPr txBox="1"/>
          <p:nvPr>
            <p:ph idx="4294967295" type="body"/>
          </p:nvPr>
        </p:nvSpPr>
        <p:spPr>
          <a:xfrm>
            <a:off x="138775" y="1659650"/>
            <a:ext cx="8909100" cy="4606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750"/>
              </a:spcBef>
              <a:spcAft>
                <a:spcPts val="0"/>
              </a:spcAft>
              <a:buNone/>
            </a:pPr>
            <a:r>
              <a:rPr lang="en-US" sz="2900">
                <a:solidFill>
                  <a:schemeClr val="lt1"/>
                </a:solidFill>
                <a:latin typeface="Arial"/>
                <a:ea typeface="Arial"/>
                <a:cs typeface="Arial"/>
                <a:sym typeface="Arial"/>
              </a:rPr>
              <a:t>A wealth of information!  Just a </a:t>
            </a:r>
            <a:r>
              <a:rPr i="1" lang="en-US" sz="2900">
                <a:solidFill>
                  <a:schemeClr val="lt1"/>
                </a:solidFill>
                <a:latin typeface="Arial"/>
                <a:ea typeface="Arial"/>
                <a:cs typeface="Arial"/>
                <a:sym typeface="Arial"/>
              </a:rPr>
              <a:t>FEW </a:t>
            </a:r>
            <a:r>
              <a:rPr lang="en-US" sz="2900">
                <a:solidFill>
                  <a:schemeClr val="lt1"/>
                </a:solidFill>
                <a:latin typeface="Arial"/>
                <a:ea typeface="Arial"/>
                <a:cs typeface="Arial"/>
                <a:sym typeface="Arial"/>
              </a:rPr>
              <a:t>examples:</a:t>
            </a:r>
            <a:endParaRPr sz="2000">
              <a:solidFill>
                <a:schemeClr val="lt1"/>
              </a:solidFill>
              <a:latin typeface="Arial"/>
              <a:ea typeface="Arial"/>
              <a:cs typeface="Arial"/>
              <a:sym typeface="Arial"/>
            </a:endParaRPr>
          </a:p>
          <a:p>
            <a:pPr indent="-355600" lvl="0" marL="457200" marR="0" rtl="0" algn="l">
              <a:lnSpc>
                <a:spcPct val="115000"/>
              </a:lnSpc>
              <a:spcBef>
                <a:spcPts val="750"/>
              </a:spcBef>
              <a:spcAft>
                <a:spcPts val="0"/>
              </a:spcAft>
              <a:buClr>
                <a:schemeClr val="lt1"/>
              </a:buClr>
              <a:buSzPts val="2000"/>
              <a:buFont typeface="Arial"/>
              <a:buChar char="●"/>
            </a:pPr>
            <a:r>
              <a:rPr lang="en-US" sz="2000">
                <a:solidFill>
                  <a:schemeClr val="lt1"/>
                </a:solidFill>
                <a:latin typeface="Arial"/>
                <a:ea typeface="Arial"/>
                <a:cs typeface="Arial"/>
                <a:sym typeface="Arial"/>
              </a:rPr>
              <a:t>Services Provided</a:t>
            </a:r>
            <a:endParaRPr sz="2000">
              <a:solidFill>
                <a:schemeClr val="lt1"/>
              </a:solidFill>
              <a:latin typeface="Arial"/>
              <a:ea typeface="Arial"/>
              <a:cs typeface="Arial"/>
              <a:sym typeface="Arial"/>
            </a:endParaRPr>
          </a:p>
          <a:p>
            <a:pPr indent="-355600" lvl="1" marL="914400" marR="0" rtl="0" algn="l">
              <a:lnSpc>
                <a:spcPct val="115000"/>
              </a:lnSpc>
              <a:spcBef>
                <a:spcPts val="0"/>
              </a:spcBef>
              <a:spcAft>
                <a:spcPts val="0"/>
              </a:spcAft>
              <a:buClr>
                <a:schemeClr val="lt1"/>
              </a:buClr>
              <a:buSzPts val="2000"/>
              <a:buFont typeface="Arial"/>
              <a:buChar char="○"/>
            </a:pPr>
            <a:r>
              <a:rPr lang="en-US" sz="2000">
                <a:solidFill>
                  <a:schemeClr val="lt1"/>
                </a:solidFill>
                <a:latin typeface="Arial"/>
                <a:ea typeface="Arial"/>
                <a:cs typeface="Arial"/>
                <a:sym typeface="Arial"/>
              </a:rPr>
              <a:t>Find Funding </a:t>
            </a:r>
            <a:endParaRPr sz="2000">
              <a:solidFill>
                <a:schemeClr val="lt1"/>
              </a:solidFill>
              <a:latin typeface="Arial"/>
              <a:ea typeface="Arial"/>
              <a:cs typeface="Arial"/>
              <a:sym typeface="Arial"/>
            </a:endParaRPr>
          </a:p>
          <a:p>
            <a:pPr indent="-355600" lvl="1" marL="914400" marR="0" rtl="0" algn="l">
              <a:lnSpc>
                <a:spcPct val="115000"/>
              </a:lnSpc>
              <a:spcBef>
                <a:spcPts val="0"/>
              </a:spcBef>
              <a:spcAft>
                <a:spcPts val="0"/>
              </a:spcAft>
              <a:buClr>
                <a:schemeClr val="lt1"/>
              </a:buClr>
              <a:buSzPts val="2000"/>
              <a:buFont typeface="Arial"/>
              <a:buChar char="○"/>
            </a:pPr>
            <a:r>
              <a:rPr lang="en-US" sz="2000">
                <a:solidFill>
                  <a:schemeClr val="lt1"/>
                </a:solidFill>
                <a:latin typeface="Arial"/>
                <a:ea typeface="Arial"/>
                <a:cs typeface="Arial"/>
                <a:sym typeface="Arial"/>
              </a:rPr>
              <a:t>Proposal Submission Deadline Policy and Budget Templates</a:t>
            </a:r>
            <a:endParaRPr sz="2000">
              <a:solidFill>
                <a:schemeClr val="lt1"/>
              </a:solidFill>
              <a:latin typeface="Arial"/>
              <a:ea typeface="Arial"/>
              <a:cs typeface="Arial"/>
              <a:sym typeface="Arial"/>
            </a:endParaRPr>
          </a:p>
          <a:p>
            <a:pPr indent="-355600" lvl="1" marL="914400" marR="0" rtl="0" algn="l">
              <a:lnSpc>
                <a:spcPct val="115000"/>
              </a:lnSpc>
              <a:spcBef>
                <a:spcPts val="0"/>
              </a:spcBef>
              <a:spcAft>
                <a:spcPts val="0"/>
              </a:spcAft>
              <a:buClr>
                <a:schemeClr val="lt1"/>
              </a:buClr>
              <a:buSzPts val="2000"/>
              <a:buFont typeface="Arial"/>
              <a:buChar char="○"/>
            </a:pPr>
            <a:r>
              <a:rPr lang="en-US" sz="2000">
                <a:solidFill>
                  <a:schemeClr val="lt1"/>
                </a:solidFill>
                <a:latin typeface="Arial"/>
                <a:ea typeface="Arial"/>
                <a:cs typeface="Arial"/>
                <a:sym typeface="Arial"/>
              </a:rPr>
              <a:t>CAYUSE Resear</a:t>
            </a:r>
            <a:r>
              <a:rPr lang="en-US" sz="2000">
                <a:solidFill>
                  <a:schemeClr val="lt1"/>
                </a:solidFill>
                <a:latin typeface="Arial"/>
                <a:ea typeface="Arial"/>
                <a:cs typeface="Arial"/>
                <a:sym typeface="Arial"/>
              </a:rPr>
              <a:t>ch Suite</a:t>
            </a:r>
            <a:endParaRPr sz="2000">
              <a:solidFill>
                <a:schemeClr val="lt1"/>
              </a:solidFill>
              <a:latin typeface="Arial"/>
              <a:ea typeface="Arial"/>
              <a:cs typeface="Arial"/>
              <a:sym typeface="Arial"/>
            </a:endParaRPr>
          </a:p>
          <a:p>
            <a:pPr indent="0" lvl="0" marL="457200" marR="0" rtl="0" algn="l">
              <a:lnSpc>
                <a:spcPct val="115000"/>
              </a:lnSpc>
              <a:spcBef>
                <a:spcPts val="750"/>
              </a:spcBef>
              <a:spcAft>
                <a:spcPts val="0"/>
              </a:spcAft>
              <a:buNone/>
            </a:pPr>
            <a:r>
              <a:t/>
            </a:r>
            <a:endParaRPr sz="2000">
              <a:solidFill>
                <a:schemeClr val="lt1"/>
              </a:solidFill>
              <a:latin typeface="Arial"/>
              <a:ea typeface="Arial"/>
              <a:cs typeface="Arial"/>
              <a:sym typeface="Arial"/>
            </a:endParaRPr>
          </a:p>
          <a:p>
            <a:pPr indent="0" lvl="0" marL="0" marR="0" rtl="0" algn="l">
              <a:lnSpc>
                <a:spcPct val="115000"/>
              </a:lnSpc>
              <a:spcBef>
                <a:spcPts val="750"/>
              </a:spcBef>
              <a:spcAft>
                <a:spcPts val="0"/>
              </a:spcAft>
              <a:buNone/>
            </a:pPr>
            <a:r>
              <a:rPr lang="en-US" sz="2900">
                <a:solidFill>
                  <a:schemeClr val="lt1"/>
                </a:solidFill>
                <a:latin typeface="Arial"/>
                <a:ea typeface="Arial"/>
                <a:cs typeface="Arial"/>
                <a:sym typeface="Arial"/>
              </a:rPr>
              <a:t>Let’s take a look!</a:t>
            </a:r>
            <a:endParaRPr sz="2900">
              <a:latin typeface="Arial"/>
              <a:ea typeface="Arial"/>
              <a:cs typeface="Arial"/>
              <a:sym typeface="Arial"/>
            </a:endParaRPr>
          </a:p>
          <a:p>
            <a:pPr indent="0" lvl="0" marL="0" marR="0" rtl="0" algn="l">
              <a:lnSpc>
                <a:spcPct val="115000"/>
              </a:lnSpc>
              <a:spcBef>
                <a:spcPts val="750"/>
              </a:spcBef>
              <a:spcAft>
                <a:spcPts val="0"/>
              </a:spcAft>
              <a:buNone/>
            </a:pPr>
            <a:r>
              <a:rPr lang="en-US" sz="2900" u="sng">
                <a:solidFill>
                  <a:schemeClr val="hlink"/>
                </a:solidFill>
                <a:latin typeface="Arial"/>
                <a:ea typeface="Arial"/>
                <a:cs typeface="Arial"/>
                <a:sym typeface="Arial"/>
                <a:hlinkClick r:id="rId3"/>
              </a:rPr>
              <a:t>www.montclair.edu/sponsored-programs</a:t>
            </a:r>
            <a:endParaRPr sz="2900">
              <a:latin typeface="Arial"/>
              <a:ea typeface="Arial"/>
              <a:cs typeface="Arial"/>
              <a:sym typeface="Arial"/>
            </a:endParaRPr>
          </a:p>
        </p:txBody>
      </p:sp>
      <p:sp>
        <p:nvSpPr>
          <p:cNvPr id="381" name="Google Shape;381;p33"/>
          <p:cNvSpPr txBox="1"/>
          <p:nvPr>
            <p:ph idx="4294967295" type="title"/>
          </p:nvPr>
        </p:nvSpPr>
        <p:spPr>
          <a:xfrm>
            <a:off x="0" y="0"/>
            <a:ext cx="9144000" cy="10155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EDEDED"/>
              </a:buClr>
              <a:buSzPts val="3240"/>
              <a:buFont typeface="Corbel"/>
              <a:buNone/>
            </a:pPr>
            <a:r>
              <a:rPr b="1" lang="en-US" sz="3000">
                <a:solidFill>
                  <a:srgbClr val="FFFF00"/>
                </a:solidFill>
              </a:rPr>
              <a:t>Pre-Award:  Proposal Preparation &amp; Submission</a:t>
            </a:r>
            <a:endParaRPr sz="3000">
              <a:solidFill>
                <a:srgbClr val="FFFF00"/>
              </a:solidFill>
            </a:endParaRPr>
          </a:p>
        </p:txBody>
      </p:sp>
      <p:sp>
        <p:nvSpPr>
          <p:cNvPr id="382" name="Google Shape;382;p33"/>
          <p:cNvSpPr txBox="1"/>
          <p:nvPr/>
        </p:nvSpPr>
        <p:spPr>
          <a:xfrm>
            <a:off x="6081150" y="3565900"/>
            <a:ext cx="308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805ff9080f_0_1"/>
          <p:cNvSpPr txBox="1"/>
          <p:nvPr/>
        </p:nvSpPr>
        <p:spPr>
          <a:xfrm>
            <a:off x="553850" y="1305375"/>
            <a:ext cx="8545500" cy="4094400"/>
          </a:xfrm>
          <a:prstGeom prst="rect">
            <a:avLst/>
          </a:prstGeom>
          <a:noFill/>
          <a:ln>
            <a:noFill/>
          </a:ln>
        </p:spPr>
        <p:txBody>
          <a:bodyPr anchorCtr="0" anchor="t" bIns="91425" lIns="91425" spcFirstLastPara="1" rIns="91425" wrap="square" tIns="91425">
            <a:spAutoFit/>
          </a:bodyPr>
          <a:lstStyle/>
          <a:p>
            <a:pPr indent="0" lvl="0" marL="12700" rtl="0" algn="l">
              <a:lnSpc>
                <a:spcPct val="90000"/>
              </a:lnSpc>
              <a:spcBef>
                <a:spcPts val="1800"/>
              </a:spcBef>
              <a:spcAft>
                <a:spcPts val="0"/>
              </a:spcAft>
              <a:buNone/>
            </a:pPr>
            <a:r>
              <a:rPr lang="en-US" sz="2800">
                <a:solidFill>
                  <a:srgbClr val="EDEDED"/>
                </a:solidFill>
              </a:rPr>
              <a:t>1.</a:t>
            </a:r>
            <a:r>
              <a:rPr lang="en-US" sz="2800">
                <a:solidFill>
                  <a:srgbClr val="EDEDED"/>
                </a:solidFill>
                <a:latin typeface="Corbel"/>
                <a:ea typeface="Corbel"/>
                <a:cs typeface="Corbel"/>
                <a:sym typeface="Corbel"/>
              </a:rPr>
              <a:t>Award </a:t>
            </a:r>
            <a:r>
              <a:rPr lang="en-US" sz="2800">
                <a:solidFill>
                  <a:srgbClr val="EDEDED"/>
                </a:solidFill>
                <a:latin typeface="Corbel"/>
                <a:ea typeface="Corbel"/>
                <a:cs typeface="Corbel"/>
                <a:sym typeface="Corbel"/>
              </a:rPr>
              <a:t>Receipt</a:t>
            </a:r>
            <a:r>
              <a:rPr lang="en-US" sz="2800">
                <a:solidFill>
                  <a:srgbClr val="EDEDED"/>
                </a:solidFill>
                <a:latin typeface="Corbel"/>
                <a:ea typeface="Corbel"/>
                <a:cs typeface="Corbel"/>
                <a:sym typeface="Corbel"/>
              </a:rPr>
              <a:t> and Negotiation</a:t>
            </a:r>
            <a:endParaRPr sz="2800">
              <a:solidFill>
                <a:srgbClr val="EDEDED"/>
              </a:solidFill>
              <a:latin typeface="Corbel"/>
              <a:ea typeface="Corbel"/>
              <a:cs typeface="Corbel"/>
              <a:sym typeface="Corbel"/>
            </a:endParaRPr>
          </a:p>
          <a:p>
            <a:pPr indent="444500" lvl="0" marL="12700" rtl="0" algn="l">
              <a:lnSpc>
                <a:spcPct val="90000"/>
              </a:lnSpc>
              <a:spcBef>
                <a:spcPts val="1800"/>
              </a:spcBef>
              <a:spcAft>
                <a:spcPts val="0"/>
              </a:spcAft>
              <a:buNone/>
            </a:pPr>
            <a:r>
              <a:rPr lang="en-US" sz="2000">
                <a:solidFill>
                  <a:srgbClr val="A2CF49"/>
                </a:solidFill>
              </a:rPr>
              <a:t>•</a:t>
            </a:r>
            <a:r>
              <a:rPr lang="en-US" sz="2000">
                <a:solidFill>
                  <a:srgbClr val="EDEDED"/>
                </a:solidFill>
                <a:latin typeface="Corbel"/>
                <a:ea typeface="Corbel"/>
                <a:cs typeface="Corbel"/>
                <a:sym typeface="Corbel"/>
              </a:rPr>
              <a:t>Award packet</a:t>
            </a:r>
            <a:endParaRPr sz="2000">
              <a:solidFill>
                <a:srgbClr val="EDEDED"/>
              </a:solidFill>
              <a:latin typeface="Corbel"/>
              <a:ea typeface="Corbel"/>
              <a:cs typeface="Corbel"/>
              <a:sym typeface="Corbel"/>
            </a:endParaRPr>
          </a:p>
          <a:p>
            <a:pPr indent="-12700" lvl="0" marL="12700" rtl="0" algn="l">
              <a:lnSpc>
                <a:spcPct val="90000"/>
              </a:lnSpc>
              <a:spcBef>
                <a:spcPts val="1800"/>
              </a:spcBef>
              <a:spcAft>
                <a:spcPts val="0"/>
              </a:spcAft>
              <a:buNone/>
            </a:pPr>
            <a:r>
              <a:rPr lang="en-US" sz="2800">
                <a:solidFill>
                  <a:srgbClr val="EDEDED"/>
                </a:solidFill>
                <a:latin typeface="Corbel"/>
                <a:ea typeface="Corbel"/>
                <a:cs typeface="Corbel"/>
                <a:sym typeface="Corbel"/>
              </a:rPr>
              <a:t>2.Sponsor Prior Approvals: some examples</a:t>
            </a:r>
            <a:endParaRPr sz="2800">
              <a:solidFill>
                <a:srgbClr val="EDEDED"/>
              </a:solidFill>
              <a:latin typeface="Corbel"/>
              <a:ea typeface="Corbel"/>
              <a:cs typeface="Corbel"/>
              <a:sym typeface="Corbel"/>
            </a:endParaRPr>
          </a:p>
          <a:p>
            <a:pPr indent="-12700" lvl="0" marL="469900" rtl="0" algn="l">
              <a:lnSpc>
                <a:spcPct val="90000"/>
              </a:lnSpc>
              <a:spcBef>
                <a:spcPts val="1800"/>
              </a:spcBef>
              <a:spcAft>
                <a:spcPts val="0"/>
              </a:spcAft>
              <a:buNone/>
            </a:pPr>
            <a:r>
              <a:rPr lang="en-US" sz="2000">
                <a:solidFill>
                  <a:srgbClr val="A2CF49"/>
                </a:solidFill>
              </a:rPr>
              <a:t>•</a:t>
            </a:r>
            <a:r>
              <a:rPr lang="en-US" sz="2000">
                <a:solidFill>
                  <a:srgbClr val="EDEDED"/>
                </a:solidFill>
                <a:latin typeface="Corbel"/>
                <a:ea typeface="Corbel"/>
                <a:cs typeface="Corbel"/>
                <a:sym typeface="Corbel"/>
              </a:rPr>
              <a:t>No-cost Extensions</a:t>
            </a:r>
            <a:endParaRPr sz="2000">
              <a:solidFill>
                <a:srgbClr val="EDEDED"/>
              </a:solidFill>
              <a:latin typeface="Corbel"/>
              <a:ea typeface="Corbel"/>
              <a:cs typeface="Corbel"/>
              <a:sym typeface="Corbel"/>
            </a:endParaRPr>
          </a:p>
          <a:p>
            <a:pPr indent="-12700" lvl="0" marL="469900" rtl="0" algn="l">
              <a:lnSpc>
                <a:spcPct val="90000"/>
              </a:lnSpc>
              <a:spcBef>
                <a:spcPts val="1800"/>
              </a:spcBef>
              <a:spcAft>
                <a:spcPts val="0"/>
              </a:spcAft>
              <a:buNone/>
            </a:pPr>
            <a:r>
              <a:rPr lang="en-US" sz="2000">
                <a:solidFill>
                  <a:srgbClr val="A2CF49"/>
                </a:solidFill>
              </a:rPr>
              <a:t>•</a:t>
            </a:r>
            <a:r>
              <a:rPr lang="en-US" sz="2000">
                <a:solidFill>
                  <a:srgbClr val="EDEDED"/>
                </a:solidFill>
                <a:latin typeface="Corbel"/>
                <a:ea typeface="Corbel"/>
                <a:cs typeface="Corbel"/>
                <a:sym typeface="Corbel"/>
              </a:rPr>
              <a:t>Addition of a subaward</a:t>
            </a:r>
            <a:endParaRPr sz="2000">
              <a:solidFill>
                <a:srgbClr val="EDEDED"/>
              </a:solidFill>
              <a:latin typeface="Corbel"/>
              <a:ea typeface="Corbel"/>
              <a:cs typeface="Corbel"/>
              <a:sym typeface="Corbel"/>
            </a:endParaRPr>
          </a:p>
          <a:p>
            <a:pPr indent="-12700" lvl="0" marL="469900" rtl="0" algn="l">
              <a:lnSpc>
                <a:spcPct val="90000"/>
              </a:lnSpc>
              <a:spcBef>
                <a:spcPts val="1800"/>
              </a:spcBef>
              <a:spcAft>
                <a:spcPts val="0"/>
              </a:spcAft>
              <a:buNone/>
            </a:pPr>
            <a:r>
              <a:rPr lang="en-US" sz="2000">
                <a:solidFill>
                  <a:srgbClr val="A2CF49"/>
                </a:solidFill>
              </a:rPr>
              <a:t>•</a:t>
            </a:r>
            <a:r>
              <a:rPr lang="en-US" sz="2000">
                <a:solidFill>
                  <a:srgbClr val="EDEDED"/>
                </a:solidFill>
                <a:latin typeface="Corbel"/>
                <a:ea typeface="Corbel"/>
                <a:cs typeface="Corbel"/>
                <a:sym typeface="Corbel"/>
              </a:rPr>
              <a:t>Change in Key Personnel</a:t>
            </a:r>
            <a:endParaRPr sz="2000">
              <a:solidFill>
                <a:srgbClr val="EDEDED"/>
              </a:solidFill>
              <a:latin typeface="Corbel"/>
              <a:ea typeface="Corbel"/>
              <a:cs typeface="Corbel"/>
              <a:sym typeface="Corbel"/>
            </a:endParaRPr>
          </a:p>
          <a:p>
            <a:pPr indent="-12700" lvl="0" marL="12700" rtl="0" algn="l">
              <a:lnSpc>
                <a:spcPct val="90000"/>
              </a:lnSpc>
              <a:spcBef>
                <a:spcPts val="1800"/>
              </a:spcBef>
              <a:spcAft>
                <a:spcPts val="0"/>
              </a:spcAft>
              <a:buNone/>
            </a:pPr>
            <a:r>
              <a:t/>
            </a:r>
            <a:endParaRPr sz="2800">
              <a:solidFill>
                <a:srgbClr val="EDEDED"/>
              </a:solidFill>
              <a:latin typeface="Corbel"/>
              <a:ea typeface="Corbel"/>
              <a:cs typeface="Corbel"/>
              <a:sym typeface="Corbel"/>
            </a:endParaRPr>
          </a:p>
        </p:txBody>
      </p:sp>
      <p:sp>
        <p:nvSpPr>
          <p:cNvPr id="389" name="Google Shape;389;g2805ff9080f_0_1"/>
          <p:cNvSpPr txBox="1"/>
          <p:nvPr/>
        </p:nvSpPr>
        <p:spPr>
          <a:xfrm>
            <a:off x="0" y="-41825"/>
            <a:ext cx="9144000" cy="10569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rgbClr val="262626"/>
                </a:solidFill>
                <a:latin typeface="Corbel"/>
                <a:ea typeface="Corbel"/>
                <a:cs typeface="Corbel"/>
                <a:sym typeface="Corbel"/>
              </a:rPr>
              <a:t>Post-Award: Award Management</a:t>
            </a:r>
            <a:endParaRPr b="1" sz="3000">
              <a:solidFill>
                <a:srgbClr val="262626"/>
              </a:solidFill>
              <a:latin typeface="Corbel"/>
              <a:ea typeface="Corbel"/>
              <a:cs typeface="Corbel"/>
              <a:sym typeface="Corbel"/>
            </a:endParaRPr>
          </a:p>
          <a:p>
            <a:pPr indent="0" lvl="0" marL="0" rtl="0" algn="ctr">
              <a:spcBef>
                <a:spcPts val="0"/>
              </a:spcBef>
              <a:spcAft>
                <a:spcPts val="0"/>
              </a:spcAft>
              <a:buNone/>
            </a:pPr>
            <a:r>
              <a:rPr b="1" lang="en-US" sz="3000">
                <a:solidFill>
                  <a:srgbClr val="262626"/>
                </a:solidFill>
                <a:latin typeface="Corbel"/>
                <a:ea typeface="Corbel"/>
                <a:cs typeface="Corbel"/>
                <a:sym typeface="Corbel"/>
              </a:rPr>
              <a:t>(Non-Financial)</a:t>
            </a:r>
            <a:endParaRPr b="1" sz="3000">
              <a:solidFill>
                <a:srgbClr val="262626"/>
              </a:solidFill>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2859ebc5b5b_4_109"/>
          <p:cNvSpPr txBox="1"/>
          <p:nvPr>
            <p:ph idx="4294967295" type="title"/>
          </p:nvPr>
        </p:nvSpPr>
        <p:spPr>
          <a:xfrm>
            <a:off x="-19800" y="0"/>
            <a:ext cx="9144000" cy="1027416"/>
          </a:xfrm>
          <a:prstGeom prst="rect">
            <a:avLst/>
          </a:prstGeom>
          <a:solidFill>
            <a:srgbClr val="5FAA3E"/>
          </a:solidFill>
          <a:ln>
            <a:noFill/>
          </a:ln>
        </p:spPr>
        <p:txBody>
          <a:bodyPr anchorCtr="0" anchor="ctr" bIns="34275" lIns="68550" spcFirstLastPara="1" rIns="68550" wrap="square" tIns="34275">
            <a:normAutofit fontScale="90000"/>
          </a:bodyPr>
          <a:lstStyle/>
          <a:p>
            <a:pPr indent="0" lvl="0" marL="0" rtl="0" algn="ctr">
              <a:lnSpc>
                <a:spcPct val="90000"/>
              </a:lnSpc>
              <a:spcBef>
                <a:spcPts val="0"/>
              </a:spcBef>
              <a:spcAft>
                <a:spcPts val="0"/>
              </a:spcAft>
              <a:buClr>
                <a:srgbClr val="262626"/>
              </a:buClr>
              <a:buSzPct val="171481"/>
              <a:buNone/>
            </a:pPr>
            <a:r>
              <a:rPr b="1" lang="en-US" sz="3600">
                <a:solidFill>
                  <a:schemeClr val="lt1"/>
                </a:solidFill>
                <a:latin typeface="Corbel"/>
                <a:ea typeface="Corbel"/>
                <a:cs typeface="Corbel"/>
                <a:sym typeface="Corbel"/>
              </a:rPr>
              <a:t>The Office of Grants Accounting</a:t>
            </a:r>
            <a:br>
              <a:rPr b="1" lang="en-US" sz="3600">
                <a:solidFill>
                  <a:schemeClr val="lt1"/>
                </a:solidFill>
                <a:latin typeface="Corbel"/>
                <a:ea typeface="Corbel"/>
                <a:cs typeface="Corbel"/>
                <a:sym typeface="Corbel"/>
              </a:rPr>
            </a:br>
            <a:r>
              <a:rPr b="1" lang="en-US" sz="3600">
                <a:solidFill>
                  <a:schemeClr val="lt1"/>
                </a:solidFill>
                <a:latin typeface="Corbel"/>
                <a:ea typeface="Corbel"/>
                <a:cs typeface="Corbel"/>
                <a:sym typeface="Corbel"/>
              </a:rPr>
              <a:t>(Post Award Financial)</a:t>
            </a:r>
            <a:endParaRPr b="0" i="0" sz="3600" u="none" cap="none" strike="noStrike">
              <a:solidFill>
                <a:schemeClr val="lt1"/>
              </a:solidFill>
              <a:latin typeface="Corbel"/>
              <a:ea typeface="Corbel"/>
              <a:cs typeface="Corbel"/>
              <a:sym typeface="Corbel"/>
            </a:endParaRPr>
          </a:p>
        </p:txBody>
      </p:sp>
      <p:sp>
        <p:nvSpPr>
          <p:cNvPr id="395" name="Google Shape;395;g2859ebc5b5b_4_109"/>
          <p:cNvSpPr txBox="1"/>
          <p:nvPr/>
        </p:nvSpPr>
        <p:spPr>
          <a:xfrm>
            <a:off x="127550" y="1253446"/>
            <a:ext cx="8888900" cy="527064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350"/>
              </a:spcBef>
              <a:spcAft>
                <a:spcPts val="0"/>
              </a:spcAft>
              <a:buClr>
                <a:srgbClr val="EDEDED"/>
              </a:buClr>
              <a:buSzPts val="2380"/>
              <a:buFont typeface="Corbel"/>
              <a:buNone/>
            </a:pPr>
            <a:r>
              <a:rPr b="0" i="0" lang="en-US" sz="2400" u="none" cap="none" strike="noStrike">
                <a:solidFill>
                  <a:srgbClr val="EDEDED"/>
                </a:solidFill>
                <a:latin typeface="Corbel"/>
                <a:ea typeface="Corbel"/>
                <a:cs typeface="Corbel"/>
                <a:sym typeface="Corbel"/>
              </a:rPr>
              <a:t>Christine Singh, </a:t>
            </a:r>
            <a:r>
              <a:rPr b="0" i="1" lang="en-US" sz="2400" u="none" cap="none" strike="noStrike">
                <a:solidFill>
                  <a:srgbClr val="EDEDED"/>
                </a:solidFill>
                <a:latin typeface="Corbel"/>
                <a:ea typeface="Corbel"/>
                <a:cs typeface="Corbel"/>
                <a:sym typeface="Corbel"/>
              </a:rPr>
              <a:t>Director of Grants Accounting</a:t>
            </a:r>
            <a:endParaRPr b="0" i="0" sz="2400" u="none" cap="none" strike="noStrike">
              <a:solidFill>
                <a:srgbClr val="EDEDED"/>
              </a:solidFill>
              <a:latin typeface="Corbel"/>
              <a:ea typeface="Corbel"/>
              <a:cs typeface="Corbel"/>
              <a:sym typeface="Corbel"/>
            </a:endParaRPr>
          </a:p>
          <a:p>
            <a:pPr indent="0" lvl="0" marL="0" marR="0" rtl="0" algn="l">
              <a:lnSpc>
                <a:spcPct val="70000"/>
              </a:lnSpc>
              <a:spcBef>
                <a:spcPts val="1350"/>
              </a:spcBef>
              <a:spcAft>
                <a:spcPts val="0"/>
              </a:spcAft>
              <a:buClr>
                <a:srgbClr val="EDEDED"/>
              </a:buClr>
              <a:buSzPts val="2380"/>
              <a:buFont typeface="Arial"/>
              <a:buNone/>
            </a:pPr>
            <a:r>
              <a:rPr b="0" i="0" lang="en-US" sz="2400" u="none" cap="none" strike="noStrike">
                <a:solidFill>
                  <a:srgbClr val="EDEDED"/>
                </a:solidFill>
                <a:latin typeface="Corbel"/>
                <a:ea typeface="Corbel"/>
                <a:cs typeface="Corbel"/>
                <a:sym typeface="Corbel"/>
              </a:rPr>
              <a:t>Darryl Rivera, </a:t>
            </a:r>
            <a:r>
              <a:rPr b="0" i="1" lang="en-US" sz="2400" u="none" cap="none" strike="noStrike">
                <a:solidFill>
                  <a:srgbClr val="EDEDED"/>
                </a:solidFill>
                <a:latin typeface="Corbel"/>
                <a:ea typeface="Corbel"/>
                <a:cs typeface="Corbel"/>
                <a:sym typeface="Corbel"/>
              </a:rPr>
              <a:t>Grants Accounting Manager</a:t>
            </a:r>
            <a:endParaRPr/>
          </a:p>
          <a:p>
            <a:pPr indent="0" lvl="0" marL="0" marR="0" rtl="0" algn="l">
              <a:lnSpc>
                <a:spcPct val="70000"/>
              </a:lnSpc>
              <a:spcBef>
                <a:spcPts val="1350"/>
              </a:spcBef>
              <a:spcAft>
                <a:spcPts val="0"/>
              </a:spcAft>
              <a:buClr>
                <a:srgbClr val="EDEDED"/>
              </a:buClr>
              <a:buSzPts val="2380"/>
              <a:buFont typeface="Arial"/>
              <a:buNone/>
            </a:pPr>
            <a:r>
              <a:rPr b="0" i="0" lang="en-US" sz="2400" u="none" cap="none" strike="noStrike">
                <a:solidFill>
                  <a:srgbClr val="EDEDED"/>
                </a:solidFill>
                <a:latin typeface="Corbel"/>
                <a:ea typeface="Corbel"/>
                <a:cs typeface="Corbel"/>
                <a:sym typeface="Corbel"/>
              </a:rPr>
              <a:t>Jay Wolk, </a:t>
            </a:r>
            <a:r>
              <a:rPr b="0" i="1" lang="en-US" sz="2400" u="none" cap="none" strike="noStrike">
                <a:solidFill>
                  <a:srgbClr val="EDEDED"/>
                </a:solidFill>
                <a:latin typeface="Corbel"/>
                <a:ea typeface="Corbel"/>
                <a:cs typeface="Corbel"/>
                <a:sym typeface="Corbel"/>
              </a:rPr>
              <a:t>Grants Accountant</a:t>
            </a:r>
            <a:endParaRPr b="0" i="0" sz="2400" u="none" cap="none" strike="noStrike">
              <a:solidFill>
                <a:srgbClr val="EDEDED"/>
              </a:solidFill>
              <a:latin typeface="Corbel"/>
              <a:ea typeface="Corbel"/>
              <a:cs typeface="Corbel"/>
              <a:sym typeface="Corbel"/>
            </a:endParaRPr>
          </a:p>
          <a:p>
            <a:pPr indent="0" lvl="0" marL="0" marR="0" rtl="0" algn="l">
              <a:lnSpc>
                <a:spcPct val="70000"/>
              </a:lnSpc>
              <a:spcBef>
                <a:spcPts val="1350"/>
              </a:spcBef>
              <a:spcAft>
                <a:spcPts val="0"/>
              </a:spcAft>
              <a:buClr>
                <a:srgbClr val="EDEDED"/>
              </a:buClr>
              <a:buSzPts val="2380"/>
              <a:buFont typeface="Arial"/>
              <a:buNone/>
            </a:pPr>
            <a:r>
              <a:rPr b="0" i="0" lang="en-US" sz="2400" u="none" cap="none" strike="noStrike">
                <a:solidFill>
                  <a:srgbClr val="EDEDED"/>
                </a:solidFill>
                <a:latin typeface="Corbel"/>
                <a:ea typeface="Corbel"/>
                <a:cs typeface="Corbel"/>
                <a:sym typeface="Corbel"/>
              </a:rPr>
              <a:t>Tracy Wells, </a:t>
            </a:r>
            <a:r>
              <a:rPr b="0" i="1" lang="en-US" sz="2400" u="none" cap="none" strike="noStrike">
                <a:solidFill>
                  <a:srgbClr val="EDEDED"/>
                </a:solidFill>
                <a:latin typeface="Corbel"/>
                <a:ea typeface="Corbel"/>
                <a:cs typeface="Corbel"/>
                <a:sym typeface="Corbel"/>
              </a:rPr>
              <a:t>Grants Accountant</a:t>
            </a:r>
            <a:endParaRPr/>
          </a:p>
          <a:p>
            <a:pPr indent="0" lvl="0" marL="0" marR="0" rtl="0" algn="l">
              <a:lnSpc>
                <a:spcPct val="70000"/>
              </a:lnSpc>
              <a:spcBef>
                <a:spcPts val="1350"/>
              </a:spcBef>
              <a:spcAft>
                <a:spcPts val="0"/>
              </a:spcAft>
              <a:buClr>
                <a:srgbClr val="EDEDED"/>
              </a:buClr>
              <a:buSzPts val="2380"/>
              <a:buFont typeface="Noto Sans Symbols"/>
              <a:buNone/>
            </a:pPr>
            <a:r>
              <a:rPr b="0" i="0" lang="en-US" sz="2400" u="none" cap="none" strike="noStrike">
                <a:solidFill>
                  <a:srgbClr val="EDEDED"/>
                </a:solidFill>
                <a:latin typeface="Corbel"/>
                <a:ea typeface="Corbel"/>
                <a:cs typeface="Corbel"/>
                <a:sym typeface="Corbel"/>
              </a:rPr>
              <a:t>Supreet Sethi, </a:t>
            </a:r>
            <a:r>
              <a:rPr b="0" i="1" lang="en-US" sz="2400" u="none" cap="none" strike="noStrike">
                <a:solidFill>
                  <a:srgbClr val="EDEDED"/>
                </a:solidFill>
                <a:latin typeface="Corbel"/>
                <a:ea typeface="Corbel"/>
                <a:cs typeface="Corbel"/>
                <a:sym typeface="Corbel"/>
              </a:rPr>
              <a:t>Grants Accountant</a:t>
            </a:r>
            <a:endParaRPr/>
          </a:p>
          <a:p>
            <a:pPr indent="0" lvl="0" marL="0" marR="0" rtl="0" algn="l">
              <a:lnSpc>
                <a:spcPct val="70000"/>
              </a:lnSpc>
              <a:spcBef>
                <a:spcPts val="1350"/>
              </a:spcBef>
              <a:spcAft>
                <a:spcPts val="0"/>
              </a:spcAft>
              <a:buClr>
                <a:srgbClr val="EDEDED"/>
              </a:buClr>
              <a:buSzPts val="2380"/>
              <a:buFont typeface="Noto Sans Symbols"/>
              <a:buNone/>
            </a:pPr>
            <a:r>
              <a:t/>
            </a:r>
            <a:endParaRPr b="0" i="1" sz="2400" u="none" cap="none" strike="noStrike">
              <a:solidFill>
                <a:srgbClr val="EDEDED"/>
              </a:solidFill>
              <a:latin typeface="Corbel"/>
              <a:ea typeface="Corbel"/>
              <a:cs typeface="Corbel"/>
              <a:sym typeface="Corbel"/>
            </a:endParaRPr>
          </a:p>
          <a:p>
            <a:pPr indent="0" lvl="0" marL="0" marR="0" rtl="0" algn="ctr">
              <a:lnSpc>
                <a:spcPct val="70000"/>
              </a:lnSpc>
              <a:spcBef>
                <a:spcPts val="1350"/>
              </a:spcBef>
              <a:spcAft>
                <a:spcPts val="0"/>
              </a:spcAft>
              <a:buClr>
                <a:srgbClr val="EDEDED"/>
              </a:buClr>
              <a:buSzPts val="2380"/>
              <a:buFont typeface="Noto Sans Symbols"/>
              <a:buNone/>
            </a:pPr>
            <a:r>
              <a:rPr b="1" i="1" lang="en-US" sz="2000" u="none" cap="none" strike="noStrike">
                <a:solidFill>
                  <a:srgbClr val="EDEDED"/>
                </a:solidFill>
                <a:latin typeface="Corbel"/>
                <a:ea typeface="Corbel"/>
                <a:cs typeface="Corbel"/>
                <a:sym typeface="Corbel"/>
              </a:rPr>
              <a:t>The Office of Grants Accounting is a part of the Finance and Treasury Division of Montclair State University</a:t>
            </a:r>
            <a:endParaRPr/>
          </a:p>
          <a:p>
            <a:pPr indent="0" lvl="0" marL="0" marR="0" rtl="0" algn="ctr">
              <a:lnSpc>
                <a:spcPct val="70000"/>
              </a:lnSpc>
              <a:spcBef>
                <a:spcPts val="1350"/>
              </a:spcBef>
              <a:spcAft>
                <a:spcPts val="0"/>
              </a:spcAft>
              <a:buClr>
                <a:srgbClr val="EDEDED"/>
              </a:buClr>
              <a:buSzPts val="2380"/>
              <a:buFont typeface="Noto Sans Symbols"/>
              <a:buNone/>
            </a:pPr>
            <a:r>
              <a:t/>
            </a:r>
            <a:endParaRPr b="1" i="1" sz="2000" u="none" cap="none" strike="noStrike">
              <a:solidFill>
                <a:srgbClr val="EDEDED"/>
              </a:solidFill>
              <a:latin typeface="Corbel"/>
              <a:ea typeface="Corbel"/>
              <a:cs typeface="Corbel"/>
              <a:sym typeface="Corbel"/>
            </a:endParaRPr>
          </a:p>
          <a:p>
            <a:pPr indent="-444500" lvl="0" marL="444500" marR="0" rtl="0" algn="l">
              <a:lnSpc>
                <a:spcPct val="80000"/>
              </a:lnSpc>
              <a:spcBef>
                <a:spcPts val="1350"/>
              </a:spcBef>
              <a:spcAft>
                <a:spcPts val="0"/>
              </a:spcAft>
              <a:buClr>
                <a:srgbClr val="EDEDED"/>
              </a:buClr>
              <a:buSzPts val="2040"/>
              <a:buFont typeface="Corbel"/>
              <a:buNone/>
            </a:pPr>
            <a:r>
              <a:rPr b="1" i="0" lang="en-US" sz="1700" u="none" cap="none" strike="noStrike">
                <a:solidFill>
                  <a:srgbClr val="EDEDED"/>
                </a:solidFill>
                <a:latin typeface="Corbel"/>
                <a:ea typeface="Corbel"/>
                <a:cs typeface="Corbel"/>
                <a:sym typeface="Corbel"/>
              </a:rPr>
              <a:t>Location: </a:t>
            </a:r>
            <a:r>
              <a:rPr b="0" i="1" lang="en-US" sz="1700" u="none" cap="none" strike="noStrike">
                <a:solidFill>
                  <a:srgbClr val="EDEDED"/>
                </a:solidFill>
                <a:latin typeface="Corbel"/>
                <a:ea typeface="Corbel"/>
                <a:cs typeface="Corbel"/>
                <a:sym typeface="Corbel"/>
              </a:rPr>
              <a:t>The School of Nursing and the Graduate School, 4</a:t>
            </a:r>
            <a:r>
              <a:rPr b="0" baseline="30000" i="1" lang="en-US" sz="1700" u="none" cap="none" strike="noStrike">
                <a:solidFill>
                  <a:srgbClr val="EDEDED"/>
                </a:solidFill>
                <a:latin typeface="Corbel"/>
                <a:ea typeface="Corbel"/>
                <a:cs typeface="Corbel"/>
                <a:sym typeface="Corbel"/>
              </a:rPr>
              <a:t>th</a:t>
            </a:r>
            <a:r>
              <a:rPr b="0" i="1" lang="en-US" sz="1700" u="none" cap="none" strike="noStrike">
                <a:solidFill>
                  <a:srgbClr val="EDEDED"/>
                </a:solidFill>
                <a:latin typeface="Corbel"/>
                <a:ea typeface="Corbel"/>
                <a:cs typeface="Corbel"/>
                <a:sym typeface="Corbel"/>
              </a:rPr>
              <a:t> Floor</a:t>
            </a:r>
            <a:endParaRPr/>
          </a:p>
          <a:p>
            <a:pPr indent="-444500" lvl="0" marL="444500" marR="0" rtl="0" algn="l">
              <a:lnSpc>
                <a:spcPct val="80000"/>
              </a:lnSpc>
              <a:spcBef>
                <a:spcPts val="1350"/>
              </a:spcBef>
              <a:spcAft>
                <a:spcPts val="0"/>
              </a:spcAft>
              <a:buClr>
                <a:srgbClr val="EDEDED"/>
              </a:buClr>
              <a:buSzPts val="2040"/>
              <a:buFont typeface="Corbel"/>
              <a:buNone/>
            </a:pPr>
            <a:r>
              <a:rPr b="1" i="0" lang="en-US" sz="1700" u="none" cap="none" strike="noStrike">
                <a:solidFill>
                  <a:srgbClr val="EDEDED"/>
                </a:solidFill>
                <a:latin typeface="Corbel"/>
                <a:ea typeface="Corbel"/>
                <a:cs typeface="Corbel"/>
                <a:sym typeface="Corbel"/>
              </a:rPr>
              <a:t>Phone: </a:t>
            </a:r>
            <a:r>
              <a:rPr b="0" i="1" lang="en-US" sz="1700" u="none" cap="none" strike="noStrike">
                <a:solidFill>
                  <a:srgbClr val="EDEDED"/>
                </a:solidFill>
                <a:latin typeface="Corbel"/>
                <a:ea typeface="Corbel"/>
                <a:cs typeface="Corbel"/>
                <a:sym typeface="Corbel"/>
              </a:rPr>
              <a:t>(973)655-3627</a:t>
            </a:r>
            <a:endParaRPr/>
          </a:p>
          <a:p>
            <a:pPr indent="-444500" lvl="0" marL="444500" marR="0" rtl="0" algn="l">
              <a:lnSpc>
                <a:spcPct val="80000"/>
              </a:lnSpc>
              <a:spcBef>
                <a:spcPts val="1350"/>
              </a:spcBef>
              <a:spcAft>
                <a:spcPts val="0"/>
              </a:spcAft>
              <a:buClr>
                <a:srgbClr val="EDEDED"/>
              </a:buClr>
              <a:buSzPts val="2040"/>
              <a:buFont typeface="Corbel"/>
              <a:buNone/>
            </a:pPr>
            <a:r>
              <a:rPr b="1" i="0" lang="en-US" sz="1700" u="none" cap="none" strike="noStrike">
                <a:solidFill>
                  <a:srgbClr val="EDEDED"/>
                </a:solidFill>
                <a:latin typeface="Corbel"/>
                <a:ea typeface="Corbel"/>
                <a:cs typeface="Corbel"/>
                <a:sym typeface="Corbel"/>
              </a:rPr>
              <a:t>E-mail: </a:t>
            </a:r>
            <a:r>
              <a:rPr b="0" i="1" lang="en-US" sz="1700" u="sng" cap="none" strike="noStrike">
                <a:solidFill>
                  <a:schemeClr val="hlink"/>
                </a:solidFill>
                <a:latin typeface="Corbel"/>
                <a:ea typeface="Corbel"/>
                <a:cs typeface="Corbel"/>
                <a:sym typeface="Corbel"/>
              </a:rPr>
              <a:t>grantaccounting@montclair.edu</a:t>
            </a:r>
            <a:endParaRPr/>
          </a:p>
          <a:p>
            <a:pPr indent="-444500" lvl="0" marL="444500" marR="0" rtl="0" algn="l">
              <a:lnSpc>
                <a:spcPct val="80000"/>
              </a:lnSpc>
              <a:spcBef>
                <a:spcPts val="1350"/>
              </a:spcBef>
              <a:spcAft>
                <a:spcPts val="0"/>
              </a:spcAft>
              <a:buClr>
                <a:srgbClr val="EDEDED"/>
              </a:buClr>
              <a:buSzPts val="2040"/>
              <a:buFont typeface="Corbel"/>
              <a:buNone/>
            </a:pPr>
            <a:r>
              <a:rPr b="1" i="1" lang="en-US" sz="1700" u="none" cap="none" strike="noStrike">
                <a:solidFill>
                  <a:srgbClr val="EDEDED"/>
                </a:solidFill>
                <a:latin typeface="Corbel"/>
                <a:ea typeface="Corbel"/>
                <a:cs typeface="Corbel"/>
                <a:sym typeface="Corbel"/>
              </a:rPr>
              <a:t>Website: </a:t>
            </a:r>
            <a:r>
              <a:rPr b="0" i="1" lang="en-US" sz="1700" u="none" cap="none" strike="noStrike">
                <a:solidFill>
                  <a:srgbClr val="EDEDED"/>
                </a:solidFill>
                <a:latin typeface="Corbel"/>
                <a:ea typeface="Corbel"/>
                <a:cs typeface="Corbel"/>
                <a:sym typeface="Corbel"/>
              </a:rPr>
              <a:t>https://www.montclair.edu/finance-and-treasury/university-controller/grant-accounting/</a:t>
            </a:r>
            <a:endParaRPr/>
          </a:p>
          <a:p>
            <a:pPr indent="-444500" lvl="0" marL="444500" marR="0" rtl="0" algn="l">
              <a:lnSpc>
                <a:spcPct val="80000"/>
              </a:lnSpc>
              <a:spcBef>
                <a:spcPts val="1350"/>
              </a:spcBef>
              <a:spcAft>
                <a:spcPts val="0"/>
              </a:spcAft>
              <a:buClr>
                <a:srgbClr val="EDEDED"/>
              </a:buClr>
              <a:buSzPts val="2040"/>
              <a:buFont typeface="Corbel"/>
              <a:buNone/>
            </a:pPr>
            <a:r>
              <a:t/>
            </a:r>
            <a:endParaRPr b="0" i="0" sz="2600" u="none" cap="none" strike="noStrike">
              <a:solidFill>
                <a:srgbClr val="FFFF00"/>
              </a:solidFill>
              <a:latin typeface="Arial"/>
              <a:ea typeface="Arial"/>
              <a:cs typeface="Arial"/>
              <a:sym typeface="Arial"/>
            </a:endParaRPr>
          </a:p>
          <a:p>
            <a:pPr indent="0" lvl="0" marL="0" marR="0" rtl="0" algn="l">
              <a:lnSpc>
                <a:spcPct val="80000"/>
              </a:lnSpc>
              <a:spcBef>
                <a:spcPts val="1350"/>
              </a:spcBef>
              <a:spcAft>
                <a:spcPts val="0"/>
              </a:spcAft>
              <a:buClr>
                <a:srgbClr val="EDEDED"/>
              </a:buClr>
              <a:buSzPts val="2040"/>
              <a:buFont typeface="Corbel"/>
              <a:buNone/>
            </a:pPr>
            <a:r>
              <a:t/>
            </a:r>
            <a:endParaRPr b="0" i="0" sz="2600" u="none" cap="none" strike="noStrike">
              <a:solidFill>
                <a:srgbClr val="FFFF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859ebc5b5b_4_115"/>
          <p:cNvSpPr txBox="1"/>
          <p:nvPr>
            <p:ph idx="4294967295" type="title"/>
          </p:nvPr>
        </p:nvSpPr>
        <p:spPr>
          <a:xfrm>
            <a:off x="-19800" y="0"/>
            <a:ext cx="9144000" cy="1027416"/>
          </a:xfrm>
          <a:prstGeom prst="rect">
            <a:avLst/>
          </a:prstGeom>
          <a:solidFill>
            <a:srgbClr val="55A731"/>
          </a:solidFill>
          <a:ln>
            <a:noFill/>
          </a:ln>
        </p:spPr>
        <p:txBody>
          <a:bodyPr anchorCtr="0" anchor="ctr" bIns="34275" lIns="68550" spcFirstLastPara="1" rIns="68550" wrap="square" tIns="34275">
            <a:normAutofit fontScale="90000"/>
          </a:bodyPr>
          <a:lstStyle/>
          <a:p>
            <a:pPr indent="0" lvl="0" marL="0" rtl="0" algn="ctr">
              <a:lnSpc>
                <a:spcPct val="90000"/>
              </a:lnSpc>
              <a:spcBef>
                <a:spcPts val="0"/>
              </a:spcBef>
              <a:spcAft>
                <a:spcPts val="0"/>
              </a:spcAft>
              <a:buClr>
                <a:srgbClr val="262626"/>
              </a:buClr>
              <a:buSzPct val="171481"/>
              <a:buNone/>
            </a:pPr>
            <a:r>
              <a:rPr b="1" lang="en-US" sz="3600">
                <a:solidFill>
                  <a:schemeClr val="lt1"/>
                </a:solidFill>
                <a:latin typeface="Corbel"/>
                <a:ea typeface="Corbel"/>
                <a:cs typeface="Corbel"/>
                <a:sym typeface="Corbel"/>
              </a:rPr>
              <a:t>The Office of Grants Accounting</a:t>
            </a:r>
            <a:br>
              <a:rPr b="1" lang="en-US" sz="3600">
                <a:solidFill>
                  <a:schemeClr val="lt1"/>
                </a:solidFill>
                <a:latin typeface="Corbel"/>
                <a:ea typeface="Corbel"/>
                <a:cs typeface="Corbel"/>
                <a:sym typeface="Corbel"/>
              </a:rPr>
            </a:br>
            <a:r>
              <a:rPr b="1" lang="en-US" sz="3600">
                <a:solidFill>
                  <a:schemeClr val="lt1"/>
                </a:solidFill>
                <a:latin typeface="Corbel"/>
                <a:ea typeface="Corbel"/>
                <a:cs typeface="Corbel"/>
                <a:sym typeface="Corbel"/>
              </a:rPr>
              <a:t>(Post Award Financial)</a:t>
            </a:r>
            <a:endParaRPr b="0" i="0" sz="3600" u="none" cap="none" strike="noStrike">
              <a:solidFill>
                <a:schemeClr val="lt1"/>
              </a:solidFill>
              <a:latin typeface="Corbel"/>
              <a:ea typeface="Corbel"/>
              <a:cs typeface="Corbel"/>
              <a:sym typeface="Corbel"/>
            </a:endParaRPr>
          </a:p>
        </p:txBody>
      </p:sp>
      <p:sp>
        <p:nvSpPr>
          <p:cNvPr id="401" name="Google Shape;401;g2859ebc5b5b_4_115"/>
          <p:cNvSpPr txBox="1"/>
          <p:nvPr/>
        </p:nvSpPr>
        <p:spPr>
          <a:xfrm>
            <a:off x="335191" y="1243173"/>
            <a:ext cx="8434018" cy="109723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EDEDED"/>
              </a:buClr>
              <a:buSzPts val="4400"/>
              <a:buFont typeface="Corbel"/>
              <a:buNone/>
            </a:pPr>
            <a:r>
              <a:rPr b="1" i="0" lang="en-US" sz="1800" u="none" cap="none" strike="noStrike">
                <a:solidFill>
                  <a:schemeClr val="lt1"/>
                </a:solidFill>
                <a:latin typeface="Corbel"/>
                <a:ea typeface="Corbel"/>
                <a:cs typeface="Corbel"/>
                <a:sym typeface="Corbel"/>
              </a:rPr>
              <a:t>The Office of Grants Accounting plays a crucial role in ensuring that funds are managed responsibly, in compliance with regulations, and in alignment with the scope of the grant. This helps our organization maintain transparency and accountability with sponsored funding. </a:t>
            </a:r>
            <a:endParaRPr/>
          </a:p>
        </p:txBody>
      </p:sp>
      <p:grpSp>
        <p:nvGrpSpPr>
          <p:cNvPr id="402" name="Google Shape;402;g2859ebc5b5b_4_115"/>
          <p:cNvGrpSpPr/>
          <p:nvPr/>
        </p:nvGrpSpPr>
        <p:grpSpPr>
          <a:xfrm>
            <a:off x="396088" y="2641492"/>
            <a:ext cx="8351823" cy="3818325"/>
            <a:chOff x="0" y="85326"/>
            <a:chExt cx="8351823" cy="3818325"/>
          </a:xfrm>
        </p:grpSpPr>
        <p:sp>
          <p:nvSpPr>
            <p:cNvPr id="403" name="Google Shape;403;g2859ebc5b5b_4_115"/>
            <p:cNvSpPr/>
            <p:nvPr/>
          </p:nvSpPr>
          <p:spPr>
            <a:xfrm>
              <a:off x="0" y="85326"/>
              <a:ext cx="2321807" cy="2321923"/>
            </a:xfrm>
            <a:prstGeom prst="ellipse">
              <a:avLst/>
            </a:prstGeom>
            <a:solidFill>
              <a:srgbClr val="95E8D4">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859ebc5b5b_4_115"/>
            <p:cNvSpPr txBox="1"/>
            <p:nvPr/>
          </p:nvSpPr>
          <p:spPr>
            <a:xfrm>
              <a:off x="340021" y="425364"/>
              <a:ext cx="1641765" cy="1641847"/>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Corbel"/>
                  <a:ea typeface="Corbel"/>
                  <a:cs typeface="Corbel"/>
                  <a:sym typeface="Corbel"/>
                </a:rPr>
                <a:t>AWARD SETUP</a:t>
              </a:r>
              <a:endParaRPr/>
            </a:p>
          </p:txBody>
        </p:sp>
        <p:sp>
          <p:nvSpPr>
            <p:cNvPr id="405" name="Google Shape;405;g2859ebc5b5b_4_115"/>
            <p:cNvSpPr/>
            <p:nvPr/>
          </p:nvSpPr>
          <p:spPr>
            <a:xfrm>
              <a:off x="1206003" y="1581728"/>
              <a:ext cx="2321807" cy="2321923"/>
            </a:xfrm>
            <a:prstGeom prst="ellipse">
              <a:avLst/>
            </a:prstGeom>
            <a:solidFill>
              <a:srgbClr val="A0CD4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859ebc5b5b_4_115"/>
            <p:cNvSpPr txBox="1"/>
            <p:nvPr/>
          </p:nvSpPr>
          <p:spPr>
            <a:xfrm>
              <a:off x="1546024" y="1921766"/>
              <a:ext cx="1641765" cy="16418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CASH MANAGEMENT</a:t>
              </a:r>
              <a:endParaRPr/>
            </a:p>
          </p:txBody>
        </p:sp>
        <p:sp>
          <p:nvSpPr>
            <p:cNvPr id="407" name="Google Shape;407;g2859ebc5b5b_4_115"/>
            <p:cNvSpPr/>
            <p:nvPr/>
          </p:nvSpPr>
          <p:spPr>
            <a:xfrm>
              <a:off x="2412006" y="85326"/>
              <a:ext cx="2321807" cy="2321923"/>
            </a:xfrm>
            <a:prstGeom prst="ellipse">
              <a:avLst/>
            </a:prstGeom>
            <a:solidFill>
              <a:srgbClr val="5E8F3A">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859ebc5b5b_4_115"/>
            <p:cNvSpPr txBox="1"/>
            <p:nvPr/>
          </p:nvSpPr>
          <p:spPr>
            <a:xfrm>
              <a:off x="2752027" y="425364"/>
              <a:ext cx="1641765" cy="16418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COMPLIANCE AND FINANCIAL MANAGEMENT </a:t>
              </a:r>
              <a:endParaRPr/>
            </a:p>
          </p:txBody>
        </p:sp>
        <p:sp>
          <p:nvSpPr>
            <p:cNvPr id="409" name="Google Shape;409;g2859ebc5b5b_4_115"/>
            <p:cNvSpPr/>
            <p:nvPr/>
          </p:nvSpPr>
          <p:spPr>
            <a:xfrm>
              <a:off x="3618010" y="1581728"/>
              <a:ext cx="2321807" cy="2321923"/>
            </a:xfrm>
            <a:prstGeom prst="ellipse">
              <a:avLst/>
            </a:prstGeom>
            <a:solidFill>
              <a:schemeClr val="accent5">
                <a:alpha val="4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859ebc5b5b_4_115"/>
            <p:cNvSpPr txBox="1"/>
            <p:nvPr/>
          </p:nvSpPr>
          <p:spPr>
            <a:xfrm>
              <a:off x="3958031" y="1921766"/>
              <a:ext cx="1641765" cy="16418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AWARD CLOSEOUT</a:t>
              </a:r>
              <a:endParaRPr/>
            </a:p>
          </p:txBody>
        </p:sp>
        <p:sp>
          <p:nvSpPr>
            <p:cNvPr id="411" name="Google Shape;411;g2859ebc5b5b_4_115"/>
            <p:cNvSpPr/>
            <p:nvPr/>
          </p:nvSpPr>
          <p:spPr>
            <a:xfrm>
              <a:off x="4824013" y="85326"/>
              <a:ext cx="2321807" cy="2321923"/>
            </a:xfrm>
            <a:prstGeom prst="ellipse">
              <a:avLst/>
            </a:prstGeom>
            <a:solidFill>
              <a:srgbClr val="FBB01A">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2859ebc5b5b_4_115"/>
            <p:cNvSpPr txBox="1"/>
            <p:nvPr/>
          </p:nvSpPr>
          <p:spPr>
            <a:xfrm>
              <a:off x="5164034" y="425364"/>
              <a:ext cx="1641765" cy="16418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FINANCIAL REPORTING</a:t>
              </a:r>
              <a:endParaRPr/>
            </a:p>
          </p:txBody>
        </p:sp>
        <p:sp>
          <p:nvSpPr>
            <p:cNvPr id="413" name="Google Shape;413;g2859ebc5b5b_4_115"/>
            <p:cNvSpPr/>
            <p:nvPr/>
          </p:nvSpPr>
          <p:spPr>
            <a:xfrm>
              <a:off x="6030016" y="1581728"/>
              <a:ext cx="2321807" cy="2321923"/>
            </a:xfrm>
            <a:prstGeom prst="ellipse">
              <a:avLst/>
            </a:prstGeom>
            <a:solidFill>
              <a:srgbClr val="95E8D4">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2859ebc5b5b_4_115"/>
            <p:cNvSpPr txBox="1"/>
            <p:nvPr/>
          </p:nvSpPr>
          <p:spPr>
            <a:xfrm>
              <a:off x="6370037" y="1921766"/>
              <a:ext cx="1641765" cy="16418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RECORD RETENTION</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g15950d06b87_0_14"/>
          <p:cNvPicPr preferRelativeResize="0"/>
          <p:nvPr/>
        </p:nvPicPr>
        <p:blipFill rotWithShape="1">
          <a:blip r:embed="rId3">
            <a:alphaModFix/>
          </a:blip>
          <a:srcRect b="0" l="0" r="0" t="0"/>
          <a:stretch/>
        </p:blipFill>
        <p:spPr>
          <a:xfrm>
            <a:off x="1597025" y="1631950"/>
            <a:ext cx="5524500" cy="4746624"/>
          </a:xfrm>
          <a:prstGeom prst="rect">
            <a:avLst/>
          </a:prstGeom>
          <a:noFill/>
          <a:ln>
            <a:noFill/>
          </a:ln>
        </p:spPr>
      </p:pic>
      <p:sp>
        <p:nvSpPr>
          <p:cNvPr id="252" name="Google Shape;252;g15950d06b87_0_14"/>
          <p:cNvSpPr txBox="1"/>
          <p:nvPr/>
        </p:nvSpPr>
        <p:spPr>
          <a:xfrm>
            <a:off x="588250" y="167500"/>
            <a:ext cx="78486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Corbel"/>
              <a:buNone/>
            </a:pPr>
            <a:r>
              <a:rPr b="0" i="0" lang="en-US" sz="4400" u="none" cap="none" strike="noStrike">
                <a:solidFill>
                  <a:srgbClr val="FFFF00"/>
                </a:solidFill>
                <a:latin typeface="Corbel"/>
                <a:ea typeface="Corbel"/>
                <a:cs typeface="Corbel"/>
                <a:sym typeface="Corbel"/>
              </a:rPr>
              <a:t>The Research Lifecycle</a:t>
            </a:r>
            <a:endParaRPr b="0" i="0" sz="4400" u="none" cap="none" strike="noStrike">
              <a:solidFill>
                <a:srgbClr val="FFFF00"/>
              </a:solidFill>
              <a:latin typeface="Arial"/>
              <a:ea typeface="Arial"/>
              <a:cs typeface="Arial"/>
              <a:sym typeface="Arial"/>
            </a:endParaRPr>
          </a:p>
        </p:txBody>
      </p:sp>
      <p:pic>
        <p:nvPicPr>
          <p:cNvPr id="253" name="Google Shape;253;g15950d06b87_0_14"/>
          <p:cNvPicPr preferRelativeResize="0"/>
          <p:nvPr/>
        </p:nvPicPr>
        <p:blipFill rotWithShape="1">
          <a:blip r:embed="rId4">
            <a:alphaModFix/>
          </a:blip>
          <a:srcRect b="0" l="0" r="0" t="0"/>
          <a:stretch/>
        </p:blipFill>
        <p:spPr>
          <a:xfrm>
            <a:off x="3657600" y="974725"/>
            <a:ext cx="1190625" cy="495300"/>
          </a:xfrm>
          <a:prstGeom prst="rect">
            <a:avLst/>
          </a:prstGeom>
          <a:noFill/>
          <a:ln>
            <a:noFill/>
          </a:ln>
        </p:spPr>
      </p:pic>
      <p:pic>
        <p:nvPicPr>
          <p:cNvPr id="254" name="Google Shape;254;g15950d06b87_0_14"/>
          <p:cNvPicPr preferRelativeResize="0"/>
          <p:nvPr/>
        </p:nvPicPr>
        <p:blipFill rotWithShape="1">
          <a:blip r:embed="rId5">
            <a:alphaModFix/>
          </a:blip>
          <a:srcRect b="0" l="0" r="0" t="0"/>
          <a:stretch/>
        </p:blipFill>
        <p:spPr>
          <a:xfrm>
            <a:off x="7308850" y="3084512"/>
            <a:ext cx="1327150" cy="584200"/>
          </a:xfrm>
          <a:prstGeom prst="rect">
            <a:avLst/>
          </a:prstGeom>
          <a:noFill/>
          <a:ln>
            <a:noFill/>
          </a:ln>
        </p:spPr>
      </p:pic>
      <p:pic>
        <p:nvPicPr>
          <p:cNvPr id="255" name="Google Shape;255;g15950d06b87_0_14"/>
          <p:cNvPicPr preferRelativeResize="0"/>
          <p:nvPr/>
        </p:nvPicPr>
        <p:blipFill rotWithShape="1">
          <a:blip r:embed="rId6">
            <a:alphaModFix/>
          </a:blip>
          <a:srcRect b="0" l="0" r="0" t="0"/>
          <a:stretch/>
        </p:blipFill>
        <p:spPr>
          <a:xfrm>
            <a:off x="6424612" y="2127250"/>
            <a:ext cx="1547812" cy="584200"/>
          </a:xfrm>
          <a:prstGeom prst="rect">
            <a:avLst/>
          </a:prstGeom>
          <a:noFill/>
          <a:ln>
            <a:noFill/>
          </a:ln>
        </p:spPr>
      </p:pic>
      <p:pic>
        <p:nvPicPr>
          <p:cNvPr descr="Workday | Medavie Health Services" id="256" name="Google Shape;256;g15950d06b87_0_14"/>
          <p:cNvPicPr preferRelativeResize="0"/>
          <p:nvPr/>
        </p:nvPicPr>
        <p:blipFill rotWithShape="1">
          <a:blip r:embed="rId7">
            <a:alphaModFix/>
          </a:blip>
          <a:srcRect b="0" l="0" r="0" t="0"/>
          <a:stretch/>
        </p:blipFill>
        <p:spPr>
          <a:xfrm>
            <a:off x="1041400" y="5362575"/>
            <a:ext cx="1006475" cy="636587"/>
          </a:xfrm>
          <a:prstGeom prst="rect">
            <a:avLst/>
          </a:prstGeom>
          <a:noFill/>
          <a:ln>
            <a:noFill/>
          </a:ln>
        </p:spPr>
      </p:pic>
      <p:sp>
        <p:nvSpPr>
          <p:cNvPr id="257" name="Google Shape;257;g15950d06b87_0_14"/>
          <p:cNvSpPr txBox="1"/>
          <p:nvPr/>
        </p:nvSpPr>
        <p:spPr>
          <a:xfrm>
            <a:off x="2924213" y="3084500"/>
            <a:ext cx="2657400" cy="1593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296C7D"/>
              </a:buClr>
              <a:buSzPts val="3300"/>
              <a:buFont typeface="Twentieth Century"/>
              <a:buNone/>
            </a:pPr>
            <a:r>
              <a:rPr b="0" i="0" lang="en-US" sz="3300" u="none" cap="none" strike="noStrike">
                <a:solidFill>
                  <a:srgbClr val="FFFFFF"/>
                </a:solidFill>
                <a:latin typeface="Twentieth Century"/>
                <a:ea typeface="Twentieth Century"/>
                <a:cs typeface="Twentieth Century"/>
                <a:sym typeface="Twentieth Century"/>
              </a:rPr>
              <a:t>Responsible Conduct of Research</a:t>
            </a:r>
            <a:endParaRPr b="0" i="0" sz="1400" u="none" cap="none" strike="noStrike">
              <a:solidFill>
                <a:srgbClr val="FFFFFF"/>
              </a:solidFill>
              <a:latin typeface="Arial"/>
              <a:ea typeface="Arial"/>
              <a:cs typeface="Arial"/>
              <a:sym typeface="Arial"/>
            </a:endParaRPr>
          </a:p>
        </p:txBody>
      </p:sp>
      <p:pic>
        <p:nvPicPr>
          <p:cNvPr id="258" name="Google Shape;258;g15950d06b87_0_14"/>
          <p:cNvPicPr preferRelativeResize="0"/>
          <p:nvPr/>
        </p:nvPicPr>
        <p:blipFill rotWithShape="1">
          <a:blip r:embed="rId8">
            <a:alphaModFix/>
          </a:blip>
          <a:srcRect b="0" l="0" r="0" t="0"/>
          <a:stretch/>
        </p:blipFill>
        <p:spPr>
          <a:xfrm>
            <a:off x="5129875" y="6195144"/>
            <a:ext cx="1006474" cy="51634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4"/>
          <p:cNvSpPr txBox="1"/>
          <p:nvPr>
            <p:ph idx="4294967295" type="body"/>
          </p:nvPr>
        </p:nvSpPr>
        <p:spPr>
          <a:xfrm>
            <a:off x="281100" y="2114250"/>
            <a:ext cx="8734200" cy="27819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375"/>
              </a:spcBef>
              <a:spcAft>
                <a:spcPts val="0"/>
              </a:spcAft>
              <a:buSzPts val="3600"/>
              <a:buChar char="•"/>
            </a:pPr>
            <a:r>
              <a:rPr lang="en-US" sz="3600"/>
              <a:t>S</a:t>
            </a:r>
            <a:r>
              <a:rPr lang="en-US" sz="3600"/>
              <a:t>eed funding that leads to </a:t>
            </a:r>
            <a:r>
              <a:rPr lang="en-US" sz="3600"/>
              <a:t>applications for external support</a:t>
            </a:r>
            <a:endParaRPr sz="3600"/>
          </a:p>
          <a:p>
            <a:pPr indent="-457200" lvl="0" marL="457200" rtl="0" algn="l">
              <a:spcBef>
                <a:spcPts val="0"/>
              </a:spcBef>
              <a:spcAft>
                <a:spcPts val="0"/>
              </a:spcAft>
              <a:buSzPts val="3600"/>
              <a:buChar char="•"/>
            </a:pPr>
            <a:r>
              <a:rPr lang="en-US" sz="3600"/>
              <a:t>Open to individual and teams</a:t>
            </a:r>
            <a:endParaRPr sz="3600"/>
          </a:p>
          <a:p>
            <a:pPr indent="-457200" lvl="0" marL="457200" rtl="0" algn="l">
              <a:spcBef>
                <a:spcPts val="0"/>
              </a:spcBef>
              <a:spcAft>
                <a:spcPts val="0"/>
              </a:spcAft>
              <a:buSzPts val="3600"/>
              <a:buChar char="•"/>
            </a:pPr>
            <a:r>
              <a:rPr lang="en-US" sz="3600"/>
              <a:t>Community-partnered RSCA</a:t>
            </a:r>
            <a:endParaRPr sz="3600"/>
          </a:p>
          <a:p>
            <a:pPr indent="-457200" lvl="0" marL="457200" rtl="0" algn="l">
              <a:spcBef>
                <a:spcPts val="0"/>
              </a:spcBef>
              <a:spcAft>
                <a:spcPts val="0"/>
              </a:spcAft>
              <a:buSzPts val="3600"/>
              <a:buChar char="•"/>
            </a:pPr>
            <a:r>
              <a:rPr lang="en-US" sz="3600"/>
              <a:t>Student-led RSCA</a:t>
            </a:r>
            <a:endParaRPr sz="3600"/>
          </a:p>
        </p:txBody>
      </p:sp>
      <p:sp>
        <p:nvSpPr>
          <p:cNvPr id="420" name="Google Shape;420;p44"/>
          <p:cNvSpPr txBox="1"/>
          <p:nvPr>
            <p:ph idx="4294967295" type="title"/>
          </p:nvPr>
        </p:nvSpPr>
        <p:spPr>
          <a:xfrm>
            <a:off x="0" y="0"/>
            <a:ext cx="9144000" cy="1870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EDEDED"/>
              </a:buClr>
              <a:buSzPts val="4400"/>
              <a:buFont typeface="Corbel"/>
              <a:buNone/>
            </a:pPr>
            <a:r>
              <a:rPr i="0" lang="en-US" sz="4200" u="none" cap="none" strike="noStrike">
                <a:solidFill>
                  <a:srgbClr val="FFFF00"/>
                </a:solidFill>
              </a:rPr>
              <a:t>Internal </a:t>
            </a:r>
            <a:r>
              <a:rPr lang="en-US" sz="4200">
                <a:solidFill>
                  <a:srgbClr val="FFFF00"/>
                </a:solidFill>
              </a:rPr>
              <a:t>Awards:</a:t>
            </a:r>
            <a:endParaRPr sz="4200">
              <a:solidFill>
                <a:srgbClr val="FFFF00"/>
              </a:solidFill>
            </a:endParaRPr>
          </a:p>
          <a:p>
            <a:pPr indent="0" lvl="0" marL="0" marR="0" rtl="0" algn="ctr">
              <a:lnSpc>
                <a:spcPct val="90000"/>
              </a:lnSpc>
              <a:spcBef>
                <a:spcPts val="0"/>
              </a:spcBef>
              <a:spcAft>
                <a:spcPts val="0"/>
              </a:spcAft>
              <a:buClr>
                <a:srgbClr val="EDEDED"/>
              </a:buClr>
              <a:buSzPts val="4400"/>
              <a:buFont typeface="Corbel"/>
              <a:buNone/>
            </a:pPr>
            <a:r>
              <a:rPr lang="en-US" sz="4200">
                <a:solidFill>
                  <a:srgbClr val="FFFF00"/>
                </a:solidFill>
              </a:rPr>
              <a:t>Research</a:t>
            </a:r>
            <a:r>
              <a:rPr lang="en-US" sz="4200">
                <a:solidFill>
                  <a:srgbClr val="FFFF00"/>
                </a:solidFill>
              </a:rPr>
              <a:t>, Scholarship, and Creative Activity Awards (RSCA) </a:t>
            </a:r>
            <a:endParaRPr sz="4200">
              <a:solidFill>
                <a:srgbClr val="FFFF00"/>
              </a:solidFill>
            </a:endParaRPr>
          </a:p>
        </p:txBody>
      </p:sp>
      <p:sp>
        <p:nvSpPr>
          <p:cNvPr id="421" name="Google Shape;421;p44"/>
          <p:cNvSpPr txBox="1"/>
          <p:nvPr/>
        </p:nvSpPr>
        <p:spPr>
          <a:xfrm>
            <a:off x="122875" y="5179550"/>
            <a:ext cx="8734200" cy="1230300"/>
          </a:xfrm>
          <a:prstGeom prst="rect">
            <a:avLst/>
          </a:prstGeom>
          <a:noFill/>
          <a:ln>
            <a:noFill/>
          </a:ln>
        </p:spPr>
        <p:txBody>
          <a:bodyPr anchorCtr="0" anchor="t" bIns="91425" lIns="91425" spcFirstLastPara="1" rIns="91425" wrap="square" tIns="91425">
            <a:spAutoFit/>
          </a:bodyPr>
          <a:lstStyle/>
          <a:p>
            <a:pPr indent="0" lvl="1" marL="109537" marR="0" rtl="0" algn="ctr">
              <a:lnSpc>
                <a:spcPct val="90000"/>
              </a:lnSpc>
              <a:spcBef>
                <a:spcPts val="375"/>
              </a:spcBef>
              <a:spcAft>
                <a:spcPts val="0"/>
              </a:spcAft>
              <a:buClr>
                <a:schemeClr val="accent3"/>
              </a:buClr>
              <a:buSzPts val="2800"/>
              <a:buFont typeface="Arial"/>
              <a:buNone/>
            </a:pPr>
            <a:r>
              <a:rPr b="0" i="0" lang="en-US" sz="3600" u="none" cap="none" strike="noStrike">
                <a:solidFill>
                  <a:srgbClr val="EDEDED"/>
                </a:solidFill>
                <a:latin typeface="Corbel"/>
                <a:ea typeface="Corbel"/>
                <a:cs typeface="Corbel"/>
                <a:sym typeface="Corbel"/>
              </a:rPr>
              <a:t>Look for more information (via email)</a:t>
            </a:r>
            <a:endParaRPr sz="3600">
              <a:solidFill>
                <a:srgbClr val="EDEDED"/>
              </a:solidFill>
              <a:latin typeface="Corbel"/>
              <a:ea typeface="Corbel"/>
              <a:cs typeface="Corbel"/>
              <a:sym typeface="Corbel"/>
            </a:endParaRPr>
          </a:p>
          <a:p>
            <a:pPr indent="0" lvl="1" marL="109537" marR="0" rtl="0" algn="ctr">
              <a:lnSpc>
                <a:spcPct val="90000"/>
              </a:lnSpc>
              <a:spcBef>
                <a:spcPts val="375"/>
              </a:spcBef>
              <a:spcAft>
                <a:spcPts val="0"/>
              </a:spcAft>
              <a:buClr>
                <a:schemeClr val="accent3"/>
              </a:buClr>
              <a:buSzPts val="2800"/>
              <a:buFont typeface="Arial"/>
              <a:buNone/>
            </a:pPr>
            <a:r>
              <a:rPr b="0" i="0" lang="en-US" sz="3600" u="none" cap="none" strike="noStrike">
                <a:solidFill>
                  <a:srgbClr val="EDEDED"/>
                </a:solidFill>
                <a:latin typeface="Corbel"/>
                <a:ea typeface="Corbel"/>
                <a:cs typeface="Corbel"/>
                <a:sym typeface="Corbel"/>
              </a:rPr>
              <a:t>in </a:t>
            </a:r>
            <a:r>
              <a:rPr b="0" i="0" lang="en-US" sz="3600" u="none" cap="none" strike="noStrike">
                <a:solidFill>
                  <a:srgbClr val="EDEDED"/>
                </a:solidFill>
                <a:latin typeface="Corbel"/>
                <a:ea typeface="Corbel"/>
                <a:cs typeface="Corbel"/>
                <a:sym typeface="Corbel"/>
              </a:rPr>
              <a:t>December  </a:t>
            </a:r>
            <a:endParaRPr b="0" i="0" sz="3600" u="none" cap="none" strike="noStrike">
              <a:solidFill>
                <a:srgbClr val="000000"/>
              </a:solidFill>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280652928af_0_0"/>
          <p:cNvSpPr txBox="1"/>
          <p:nvPr>
            <p:ph idx="4294967295" type="body"/>
          </p:nvPr>
        </p:nvSpPr>
        <p:spPr>
          <a:xfrm>
            <a:off x="204900" y="1983425"/>
            <a:ext cx="8734200" cy="386700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3600"/>
              <a:buChar char="•"/>
            </a:pPr>
            <a:r>
              <a:rPr lang="en-US" sz="3600"/>
              <a:t>Newly initiative following a spring-summer pilot program</a:t>
            </a:r>
            <a:endParaRPr sz="3600"/>
          </a:p>
          <a:p>
            <a:pPr indent="-457200" lvl="0" marL="457200" rtl="0" algn="l">
              <a:spcBef>
                <a:spcPts val="0"/>
              </a:spcBef>
              <a:spcAft>
                <a:spcPts val="0"/>
              </a:spcAft>
              <a:buSzPts val="3600"/>
              <a:buChar char="•"/>
            </a:pPr>
            <a:r>
              <a:rPr lang="en-US" sz="3600"/>
              <a:t>Cohort-based program for student-led projects under the guidance of a faculty mentor</a:t>
            </a:r>
            <a:endParaRPr sz="3600"/>
          </a:p>
          <a:p>
            <a:pPr indent="-457200" lvl="0" marL="457200" rtl="0" algn="l">
              <a:spcBef>
                <a:spcPts val="0"/>
              </a:spcBef>
              <a:spcAft>
                <a:spcPts val="0"/>
              </a:spcAft>
              <a:buSzPts val="3600"/>
              <a:buChar char="•"/>
            </a:pPr>
            <a:r>
              <a:rPr lang="en-US" sz="3600"/>
              <a:t>Training and professional development activities provided for the students</a:t>
            </a:r>
            <a:endParaRPr sz="3600"/>
          </a:p>
        </p:txBody>
      </p:sp>
      <p:sp>
        <p:nvSpPr>
          <p:cNvPr id="427" name="Google Shape;427;g280652928af_0_0"/>
          <p:cNvSpPr txBox="1"/>
          <p:nvPr>
            <p:ph idx="4294967295" type="title"/>
          </p:nvPr>
        </p:nvSpPr>
        <p:spPr>
          <a:xfrm>
            <a:off x="161550" y="195625"/>
            <a:ext cx="8820900" cy="1473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EDEDED"/>
              </a:buClr>
              <a:buSzPts val="4400"/>
              <a:buFont typeface="Corbel"/>
              <a:buNone/>
            </a:pPr>
            <a:r>
              <a:rPr lang="en-US" sz="4200">
                <a:solidFill>
                  <a:srgbClr val="FFFF00"/>
                </a:solidFill>
                <a:latin typeface="Arial"/>
                <a:ea typeface="Arial"/>
                <a:cs typeface="Arial"/>
                <a:sym typeface="Arial"/>
              </a:rPr>
              <a:t>Internal Awards:</a:t>
            </a:r>
            <a:endParaRPr sz="4200">
              <a:solidFill>
                <a:srgbClr val="FFFF00"/>
              </a:solidFill>
            </a:endParaRPr>
          </a:p>
          <a:p>
            <a:pPr indent="0" lvl="0" marL="0" marR="0" rtl="0" algn="ctr">
              <a:lnSpc>
                <a:spcPct val="90000"/>
              </a:lnSpc>
              <a:spcBef>
                <a:spcPts val="0"/>
              </a:spcBef>
              <a:spcAft>
                <a:spcPts val="0"/>
              </a:spcAft>
              <a:buClr>
                <a:srgbClr val="EDEDED"/>
              </a:buClr>
              <a:buSzPts val="4400"/>
              <a:buFont typeface="Corbel"/>
              <a:buNone/>
            </a:pPr>
            <a:r>
              <a:rPr lang="en-US" sz="4200">
                <a:solidFill>
                  <a:srgbClr val="FFFF00"/>
                </a:solidFill>
              </a:rPr>
              <a:t>University Undergraduate Research Program</a:t>
            </a:r>
            <a:endParaRPr sz="420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5"/>
          <p:cNvSpPr txBox="1"/>
          <p:nvPr>
            <p:ph idx="4294967295" type="body"/>
          </p:nvPr>
        </p:nvSpPr>
        <p:spPr>
          <a:xfrm>
            <a:off x="867238" y="376425"/>
            <a:ext cx="7675500" cy="48816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a:p>
            <a:pPr indent="0" lvl="0" marL="0" marR="0" rtl="0" algn="ctr">
              <a:lnSpc>
                <a:spcPct val="90000"/>
              </a:lnSpc>
              <a:spcBef>
                <a:spcPts val="75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a:p>
            <a:pPr indent="0" lvl="0" marL="0" marR="0" rtl="0" algn="ctr">
              <a:lnSpc>
                <a:spcPct val="90000"/>
              </a:lnSpc>
              <a:spcBef>
                <a:spcPts val="75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a:p>
            <a:pPr indent="0" lvl="0" marL="0" marR="0" rtl="0" algn="ctr">
              <a:lnSpc>
                <a:spcPct val="90000"/>
              </a:lnSpc>
              <a:spcBef>
                <a:spcPts val="75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a:p>
            <a:pPr indent="0" lvl="0" marL="0" marR="0" rtl="0" algn="ctr">
              <a:lnSpc>
                <a:spcPct val="90000"/>
              </a:lnSpc>
              <a:spcBef>
                <a:spcPts val="750"/>
              </a:spcBef>
              <a:spcAft>
                <a:spcPts val="0"/>
              </a:spcAft>
              <a:buClr>
                <a:srgbClr val="EDEDED"/>
              </a:buClr>
              <a:buSzPts val="8000"/>
              <a:buFont typeface="Arial"/>
              <a:buNone/>
            </a:pPr>
            <a:r>
              <a:rPr b="0" i="1" lang="en-US" sz="8000" u="none" cap="none" strike="noStrike">
                <a:solidFill>
                  <a:srgbClr val="EDEDED"/>
                </a:solidFill>
                <a:latin typeface="Corbel"/>
                <a:ea typeface="Corbel"/>
                <a:cs typeface="Corbel"/>
                <a:sym typeface="Corbel"/>
              </a:rPr>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
          <p:cNvPicPr preferRelativeResize="0"/>
          <p:nvPr/>
        </p:nvPicPr>
        <p:blipFill rotWithShape="1">
          <a:blip r:embed="rId3">
            <a:alphaModFix/>
          </a:blip>
          <a:srcRect b="0" l="0" r="0" t="0"/>
          <a:stretch/>
        </p:blipFill>
        <p:spPr>
          <a:xfrm>
            <a:off x="1316037" y="4572000"/>
            <a:ext cx="1889125" cy="1508125"/>
          </a:xfrm>
          <a:prstGeom prst="rect">
            <a:avLst/>
          </a:prstGeom>
          <a:noFill/>
          <a:ln>
            <a:noFill/>
          </a:ln>
        </p:spPr>
      </p:pic>
      <p:pic>
        <p:nvPicPr>
          <p:cNvPr id="264" name="Google Shape;264;p3"/>
          <p:cNvPicPr preferRelativeResize="0"/>
          <p:nvPr/>
        </p:nvPicPr>
        <p:blipFill rotWithShape="1">
          <a:blip r:embed="rId4">
            <a:alphaModFix/>
          </a:blip>
          <a:srcRect b="0" l="0" r="0" t="0"/>
          <a:stretch/>
        </p:blipFill>
        <p:spPr>
          <a:xfrm>
            <a:off x="5827712" y="4572000"/>
            <a:ext cx="1822450" cy="1508125"/>
          </a:xfrm>
          <a:prstGeom prst="rect">
            <a:avLst/>
          </a:prstGeom>
          <a:noFill/>
          <a:ln>
            <a:noFill/>
          </a:ln>
        </p:spPr>
      </p:pic>
      <p:pic>
        <p:nvPicPr>
          <p:cNvPr id="265" name="Google Shape;265;p3"/>
          <p:cNvPicPr preferRelativeResize="0"/>
          <p:nvPr/>
        </p:nvPicPr>
        <p:blipFill rotWithShape="1">
          <a:blip r:embed="rId5">
            <a:alphaModFix/>
          </a:blip>
          <a:srcRect b="0" l="0" r="0" t="0"/>
          <a:stretch/>
        </p:blipFill>
        <p:spPr>
          <a:xfrm>
            <a:off x="3622675" y="1209675"/>
            <a:ext cx="1824037" cy="1508125"/>
          </a:xfrm>
          <a:prstGeom prst="rect">
            <a:avLst/>
          </a:prstGeom>
          <a:noFill/>
          <a:ln>
            <a:noFill/>
          </a:ln>
        </p:spPr>
      </p:pic>
      <p:pic>
        <p:nvPicPr>
          <p:cNvPr id="266" name="Google Shape;266;p3"/>
          <p:cNvPicPr preferRelativeResize="0"/>
          <p:nvPr/>
        </p:nvPicPr>
        <p:blipFill rotWithShape="1">
          <a:blip r:embed="rId6">
            <a:alphaModFix/>
          </a:blip>
          <a:srcRect b="0" l="0" r="0" t="0"/>
          <a:stretch/>
        </p:blipFill>
        <p:spPr>
          <a:xfrm>
            <a:off x="5829300" y="1209675"/>
            <a:ext cx="1841500" cy="1508125"/>
          </a:xfrm>
          <a:prstGeom prst="rect">
            <a:avLst/>
          </a:prstGeom>
          <a:noFill/>
          <a:ln>
            <a:noFill/>
          </a:ln>
        </p:spPr>
      </p:pic>
      <p:pic>
        <p:nvPicPr>
          <p:cNvPr id="267" name="Google Shape;267;p3"/>
          <p:cNvPicPr preferRelativeResize="0"/>
          <p:nvPr/>
        </p:nvPicPr>
        <p:blipFill rotWithShape="1">
          <a:blip r:embed="rId7">
            <a:alphaModFix/>
          </a:blip>
          <a:srcRect b="0" l="0" r="0" t="0"/>
          <a:stretch/>
        </p:blipFill>
        <p:spPr>
          <a:xfrm>
            <a:off x="1349375" y="1200150"/>
            <a:ext cx="1822450" cy="1508125"/>
          </a:xfrm>
          <a:prstGeom prst="rect">
            <a:avLst/>
          </a:prstGeom>
          <a:noFill/>
          <a:ln>
            <a:noFill/>
          </a:ln>
        </p:spPr>
      </p:pic>
      <p:pic>
        <p:nvPicPr>
          <p:cNvPr id="268" name="Google Shape;268;p3"/>
          <p:cNvPicPr preferRelativeResize="0"/>
          <p:nvPr/>
        </p:nvPicPr>
        <p:blipFill rotWithShape="1">
          <a:blip r:embed="rId8">
            <a:alphaModFix/>
          </a:blip>
          <a:srcRect b="0" l="0" r="0" t="0"/>
          <a:stretch/>
        </p:blipFill>
        <p:spPr>
          <a:xfrm>
            <a:off x="3603625" y="4572000"/>
            <a:ext cx="1812925" cy="1508125"/>
          </a:xfrm>
          <a:prstGeom prst="rect">
            <a:avLst/>
          </a:prstGeom>
          <a:noFill/>
          <a:ln>
            <a:noFill/>
          </a:ln>
        </p:spPr>
      </p:pic>
      <p:sp>
        <p:nvSpPr>
          <p:cNvPr id="269" name="Google Shape;269;p3"/>
          <p:cNvSpPr txBox="1"/>
          <p:nvPr/>
        </p:nvSpPr>
        <p:spPr>
          <a:xfrm>
            <a:off x="3181350" y="3028950"/>
            <a:ext cx="2657400" cy="10851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296C7D"/>
              </a:buClr>
              <a:buSzPts val="3300"/>
              <a:buFont typeface="Twentieth Century"/>
              <a:buNone/>
            </a:pPr>
            <a:r>
              <a:rPr b="0" i="0" lang="en-US" sz="3300" u="none" cap="none" strike="noStrike">
                <a:solidFill>
                  <a:srgbClr val="FFFFFF"/>
                </a:solidFill>
                <a:latin typeface="Twentieth Century"/>
                <a:ea typeface="Twentieth Century"/>
                <a:cs typeface="Twentieth Century"/>
                <a:sym typeface="Twentieth Century"/>
              </a:rPr>
              <a:t>Compliance Areas</a:t>
            </a:r>
            <a:endParaRPr b="0" i="0" sz="1400" u="none" cap="none" strike="noStrike">
              <a:solidFill>
                <a:srgbClr val="FFFFFF"/>
              </a:solidFill>
              <a:latin typeface="Arial"/>
              <a:ea typeface="Arial"/>
              <a:cs typeface="Arial"/>
              <a:sym typeface="Arial"/>
            </a:endParaRPr>
          </a:p>
        </p:txBody>
      </p:sp>
      <p:pic>
        <p:nvPicPr>
          <p:cNvPr id="270" name="Google Shape;270;p3"/>
          <p:cNvPicPr preferRelativeResize="0"/>
          <p:nvPr/>
        </p:nvPicPr>
        <p:blipFill rotWithShape="1">
          <a:blip r:embed="rId9">
            <a:alphaModFix/>
          </a:blip>
          <a:srcRect b="0" l="0" r="0" t="0"/>
          <a:stretch/>
        </p:blipFill>
        <p:spPr>
          <a:xfrm>
            <a:off x="5827712" y="2886075"/>
            <a:ext cx="1812925" cy="1508125"/>
          </a:xfrm>
          <a:prstGeom prst="rect">
            <a:avLst/>
          </a:prstGeom>
          <a:noFill/>
          <a:ln>
            <a:noFill/>
          </a:ln>
        </p:spPr>
      </p:pic>
      <p:pic>
        <p:nvPicPr>
          <p:cNvPr id="271" name="Google Shape;271;p3"/>
          <p:cNvPicPr preferRelativeResize="0"/>
          <p:nvPr/>
        </p:nvPicPr>
        <p:blipFill rotWithShape="1">
          <a:blip r:embed="rId10">
            <a:alphaModFix/>
          </a:blip>
          <a:srcRect b="0" l="0" r="0" t="0"/>
          <a:stretch/>
        </p:blipFill>
        <p:spPr>
          <a:xfrm>
            <a:off x="1336675" y="2886075"/>
            <a:ext cx="1835150" cy="1508125"/>
          </a:xfrm>
          <a:prstGeom prst="rect">
            <a:avLst/>
          </a:prstGeom>
          <a:noFill/>
          <a:ln>
            <a:noFill/>
          </a:ln>
        </p:spPr>
      </p:pic>
      <p:sp>
        <p:nvSpPr>
          <p:cNvPr id="272" name="Google Shape;272;p3"/>
          <p:cNvSpPr txBox="1"/>
          <p:nvPr/>
        </p:nvSpPr>
        <p:spPr>
          <a:xfrm>
            <a:off x="345938" y="104425"/>
            <a:ext cx="83283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400"/>
              <a:buFont typeface="Arial"/>
              <a:buNone/>
            </a:pPr>
            <a:r>
              <a:rPr b="0" i="0" lang="en-US" sz="4400" u="none" cap="none" strike="noStrike">
                <a:solidFill>
                  <a:srgbClr val="FFFF00"/>
                </a:solidFill>
                <a:latin typeface="Corbel"/>
                <a:ea typeface="Corbel"/>
                <a:cs typeface="Corbel"/>
                <a:sym typeface="Corbel"/>
              </a:rPr>
              <a:t>Research Integrity and Compliance </a:t>
            </a:r>
            <a:endParaRPr b="0" i="0" sz="4400" u="none" cap="none" strike="noStrike">
              <a:solidFill>
                <a:srgbClr val="FFFF00"/>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
          <p:cNvSpPr txBox="1"/>
          <p:nvPr/>
        </p:nvSpPr>
        <p:spPr>
          <a:xfrm>
            <a:off x="216300" y="4557025"/>
            <a:ext cx="8711400" cy="19164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chemeClr val="lt1"/>
              </a:buClr>
              <a:buSzPts val="1300"/>
              <a:buFont typeface="Times New Roman"/>
              <a:buNone/>
            </a:pPr>
            <a:r>
              <a:rPr b="0" i="0" lang="en-US" sz="2400" u="sng" cap="none" strike="noStrike">
                <a:solidFill>
                  <a:schemeClr val="lt1"/>
                </a:solidFill>
                <a:latin typeface="Arial"/>
                <a:ea typeface="Arial"/>
                <a:cs typeface="Arial"/>
                <a:sym typeface="Arial"/>
                <a:hlinkClick r:id="rId3">
                  <a:extLst>
                    <a:ext uri="{A12FA001-AC4F-418D-AE19-62706E023703}">
                      <ahyp:hlinkClr val="tx"/>
                    </a:ext>
                  </a:extLst>
                </a:hlinkClick>
              </a:rPr>
              <a:t>iacuc@montclair.edu</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Carrie Laset, Compliance Coordinator</a:t>
            </a:r>
            <a:endParaRPr b="1" i="0" sz="2400" u="none" cap="none" strike="noStrike">
              <a:solidFill>
                <a:schemeClr val="lt1"/>
              </a:solidFill>
              <a:latin typeface="Arial"/>
              <a:ea typeface="Arial"/>
              <a:cs typeface="Arial"/>
              <a:sym typeface="Arial"/>
            </a:endParaRPr>
          </a:p>
          <a:p>
            <a:pPr indent="-381000" lvl="0" marL="4572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Dr. Lisa Hazard, Dept. Biology, IACUC Chair</a:t>
            </a:r>
            <a:endParaRPr b="1" i="0" sz="2400" u="none" cap="none" strike="noStrike">
              <a:solidFill>
                <a:schemeClr val="lt1"/>
              </a:solidFill>
              <a:latin typeface="Arial"/>
              <a:ea typeface="Arial"/>
              <a:cs typeface="Arial"/>
              <a:sym typeface="Arial"/>
            </a:endParaRPr>
          </a:p>
          <a:p>
            <a:pPr indent="-381000" lvl="0" marL="4572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Dr. Laura Conour, DVM, DACLAM, Attending Veterinarian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Arial"/>
                <a:ea typeface="Arial"/>
                <a:cs typeface="Arial"/>
                <a:sym typeface="Arial"/>
              </a:rPr>
              <a:t>Sabrina Jung, Vivarium Director</a:t>
            </a:r>
            <a:endParaRPr b="0" i="0" sz="2400" u="none" cap="none" strike="noStrike">
              <a:solidFill>
                <a:srgbClr val="FFFFFF"/>
              </a:solidFill>
              <a:latin typeface="Arial"/>
              <a:ea typeface="Arial"/>
              <a:cs typeface="Arial"/>
              <a:sym typeface="Arial"/>
            </a:endParaRPr>
          </a:p>
        </p:txBody>
      </p:sp>
      <p:pic>
        <p:nvPicPr>
          <p:cNvPr id="278" name="Google Shape;278;p4"/>
          <p:cNvPicPr preferRelativeResize="0"/>
          <p:nvPr/>
        </p:nvPicPr>
        <p:blipFill rotWithShape="1">
          <a:blip r:embed="rId4">
            <a:alphaModFix/>
          </a:blip>
          <a:srcRect b="0" l="0" r="0" t="0"/>
          <a:stretch/>
        </p:blipFill>
        <p:spPr>
          <a:xfrm>
            <a:off x="152400" y="1647450"/>
            <a:ext cx="8839203" cy="2623016"/>
          </a:xfrm>
          <a:prstGeom prst="rect">
            <a:avLst/>
          </a:prstGeom>
          <a:noFill/>
          <a:ln>
            <a:noFill/>
          </a:ln>
        </p:spPr>
      </p:pic>
      <p:sp>
        <p:nvSpPr>
          <p:cNvPr id="279" name="Google Shape;279;p4"/>
          <p:cNvSpPr txBox="1"/>
          <p:nvPr/>
        </p:nvSpPr>
        <p:spPr>
          <a:xfrm>
            <a:off x="274450" y="191175"/>
            <a:ext cx="8711400" cy="1403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400"/>
              <a:buFont typeface="Arial"/>
              <a:buNone/>
            </a:pPr>
            <a:r>
              <a:rPr b="0" i="0" lang="en-US" sz="4400" u="none" cap="none" strike="noStrike">
                <a:solidFill>
                  <a:srgbClr val="FFFF00"/>
                </a:solidFill>
                <a:latin typeface="Corbel"/>
                <a:ea typeface="Corbel"/>
                <a:cs typeface="Corbel"/>
                <a:sym typeface="Corbel"/>
              </a:rPr>
              <a:t>Institutional Animal Care and Use Committee (IACUC)</a:t>
            </a:r>
            <a:endParaRPr b="0" i="0" sz="4400" u="none" cap="none" strike="noStrike">
              <a:solidFill>
                <a:srgbClr val="FFFF00"/>
              </a:solidFill>
              <a:latin typeface="Corbel"/>
              <a:ea typeface="Corbel"/>
              <a:cs typeface="Corbel"/>
              <a:sym typeface="Corbel"/>
            </a:endParaRPr>
          </a:p>
        </p:txBody>
      </p:sp>
      <p:sp>
        <p:nvSpPr>
          <p:cNvPr id="280" name="Google Shape;280;p4"/>
          <p:cNvSpPr txBox="1"/>
          <p:nvPr/>
        </p:nvSpPr>
        <p:spPr>
          <a:xfrm>
            <a:off x="5077800" y="3839375"/>
            <a:ext cx="38499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https://www.montclair.edu/iacuc/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
          <p:cNvSpPr txBox="1"/>
          <p:nvPr/>
        </p:nvSpPr>
        <p:spPr>
          <a:xfrm>
            <a:off x="152400" y="5029200"/>
            <a:ext cx="8927700" cy="17625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chemeClr val="lt1"/>
              </a:buClr>
              <a:buSzPts val="1300"/>
              <a:buFont typeface="Twentieth Century"/>
              <a:buNone/>
            </a:pPr>
            <a:r>
              <a:rPr b="0" i="0" lang="en-US" sz="2200" u="none" cap="none" strike="noStrike">
                <a:solidFill>
                  <a:schemeClr val="lt1"/>
                </a:solidFill>
                <a:latin typeface="Arial"/>
                <a:ea typeface="Arial"/>
                <a:cs typeface="Arial"/>
                <a:sym typeface="Arial"/>
              </a:rPr>
              <a:t>ibc@montclair.edu</a:t>
            </a:r>
            <a:endParaRPr b="0" i="0" sz="3000" u="none" cap="none" strike="noStrike">
              <a:solidFill>
                <a:schemeClr val="lt1"/>
              </a:solidFill>
              <a:latin typeface="Arial"/>
              <a:ea typeface="Arial"/>
              <a:cs typeface="Arial"/>
              <a:sym typeface="Arial"/>
            </a:endParaRPr>
          </a:p>
          <a:p>
            <a:pPr indent="-368300" lvl="0" marL="457200" marR="0" rtl="0" algn="l">
              <a:lnSpc>
                <a:spcPct val="100000"/>
              </a:lnSpc>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Gena Coffey, University Safety Officer and Assistant Director of Environmental Health &amp; Safety</a:t>
            </a:r>
            <a:endParaRPr b="0" i="0" sz="3000" u="none" cap="none" strike="noStrike">
              <a:solidFill>
                <a:schemeClr val="lt1"/>
              </a:solidFill>
              <a:latin typeface="Arial"/>
              <a:ea typeface="Arial"/>
              <a:cs typeface="Arial"/>
              <a:sym typeface="Arial"/>
            </a:endParaRPr>
          </a:p>
          <a:p>
            <a:pPr indent="-368300" lvl="0" marL="457200" marR="0" rtl="0" algn="l">
              <a:lnSpc>
                <a:spcPct val="100000"/>
              </a:lnSpc>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Dr. Peter Hosick, IBC Chair, Dept. Exercise Science and Physical Education</a:t>
            </a:r>
            <a:endParaRPr b="0" i="0" sz="2300" u="none" cap="none" strike="noStrike">
              <a:solidFill>
                <a:srgbClr val="000000"/>
              </a:solidFill>
              <a:latin typeface="Arial"/>
              <a:ea typeface="Arial"/>
              <a:cs typeface="Arial"/>
              <a:sym typeface="Arial"/>
            </a:endParaRPr>
          </a:p>
        </p:txBody>
      </p:sp>
      <p:sp>
        <p:nvSpPr>
          <p:cNvPr id="286" name="Google Shape;286;p5"/>
          <p:cNvSpPr txBox="1"/>
          <p:nvPr/>
        </p:nvSpPr>
        <p:spPr>
          <a:xfrm>
            <a:off x="302550" y="136300"/>
            <a:ext cx="8627400" cy="752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100"/>
              <a:buFont typeface="Arial"/>
              <a:buNone/>
            </a:pPr>
            <a:r>
              <a:rPr b="0" i="0" lang="en-US" sz="4100" u="none" cap="none" strike="noStrike">
                <a:solidFill>
                  <a:srgbClr val="FFFF00"/>
                </a:solidFill>
                <a:latin typeface="Corbel"/>
                <a:ea typeface="Corbel"/>
                <a:cs typeface="Corbel"/>
                <a:sym typeface="Corbel"/>
              </a:rPr>
              <a:t>Institutional Biosafety Committee (IBC)</a:t>
            </a:r>
            <a:endParaRPr b="0" i="0" sz="4100" u="none" cap="none" strike="noStrike">
              <a:solidFill>
                <a:srgbClr val="FFFF00"/>
              </a:solidFill>
              <a:latin typeface="Corbel"/>
              <a:ea typeface="Corbel"/>
              <a:cs typeface="Corbel"/>
              <a:sym typeface="Corbel"/>
            </a:endParaRPr>
          </a:p>
        </p:txBody>
      </p:sp>
      <p:pic>
        <p:nvPicPr>
          <p:cNvPr id="287" name="Google Shape;287;p5"/>
          <p:cNvPicPr preferRelativeResize="0"/>
          <p:nvPr/>
        </p:nvPicPr>
        <p:blipFill rotWithShape="1">
          <a:blip r:embed="rId3">
            <a:alphaModFix/>
          </a:blip>
          <a:srcRect b="0" l="0" r="0" t="0"/>
          <a:stretch/>
        </p:blipFill>
        <p:spPr>
          <a:xfrm>
            <a:off x="422738" y="1068838"/>
            <a:ext cx="8298516" cy="3780525"/>
          </a:xfrm>
          <a:prstGeom prst="rect">
            <a:avLst/>
          </a:prstGeom>
          <a:noFill/>
          <a:ln>
            <a:noFill/>
          </a:ln>
        </p:spPr>
      </p:pic>
      <p:sp>
        <p:nvSpPr>
          <p:cNvPr id="288" name="Google Shape;288;p5"/>
          <p:cNvSpPr txBox="1"/>
          <p:nvPr/>
        </p:nvSpPr>
        <p:spPr>
          <a:xfrm>
            <a:off x="422750" y="4418275"/>
            <a:ext cx="29643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orbel"/>
                <a:ea typeface="Corbel"/>
                <a:cs typeface="Corbel"/>
                <a:sym typeface="Corbel"/>
              </a:rPr>
              <a:t>https://www.montclair.edu/ibc/</a:t>
            </a:r>
            <a:endParaRPr b="1" i="0" sz="1600" u="none" cap="none" strike="noStrike">
              <a:solidFill>
                <a:srgbClr val="000000"/>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6"/>
          <p:cNvSpPr txBox="1"/>
          <p:nvPr/>
        </p:nvSpPr>
        <p:spPr>
          <a:xfrm>
            <a:off x="351900" y="5548125"/>
            <a:ext cx="8001300" cy="12390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chemeClr val="lt1"/>
              </a:buClr>
              <a:buSzPts val="1300"/>
              <a:buFont typeface="Twentieth Century"/>
              <a:buNone/>
            </a:pPr>
            <a:r>
              <a:rPr b="0" i="0" lang="en-US" sz="1900" u="none" cap="none" strike="noStrike">
                <a:solidFill>
                  <a:schemeClr val="lt1"/>
                </a:solidFill>
                <a:latin typeface="Arial"/>
                <a:ea typeface="Arial"/>
                <a:cs typeface="Arial"/>
                <a:sym typeface="Arial"/>
              </a:rPr>
              <a:t>Global Compliance Email: exportcontrol@montclair.edu</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300"/>
              <a:buFont typeface="Twentieth Century"/>
              <a:buNone/>
            </a:pPr>
            <a:r>
              <a:rPr b="0" i="0" lang="en-US" sz="1900" u="none" cap="none" strike="noStrike">
                <a:solidFill>
                  <a:schemeClr val="lt1"/>
                </a:solidFill>
                <a:latin typeface="Arial"/>
                <a:ea typeface="Arial"/>
                <a:cs typeface="Arial"/>
                <a:sym typeface="Arial"/>
              </a:rPr>
              <a:t>Associate University Counsel - 973-655-5225</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300"/>
              <a:buFont typeface="Twentieth Century"/>
              <a:buNone/>
            </a:pPr>
            <a:r>
              <a:rPr b="0" i="0" lang="en-US" sz="1900" u="none" cap="none" strike="noStrike">
                <a:solidFill>
                  <a:schemeClr val="lt1"/>
                </a:solidFill>
                <a:latin typeface="Arial"/>
                <a:ea typeface="Arial"/>
                <a:cs typeface="Arial"/>
                <a:sym typeface="Arial"/>
              </a:rPr>
              <a:t>Research Compliance Officer - 973-655-7781</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300"/>
              <a:buFont typeface="Twentieth Century"/>
              <a:buNone/>
            </a:pPr>
            <a:r>
              <a:rPr b="0" i="0" lang="en-US" sz="1900" u="none" cap="none" strike="noStrike">
                <a:solidFill>
                  <a:schemeClr val="lt1"/>
                </a:solidFill>
                <a:latin typeface="Arial"/>
                <a:ea typeface="Arial"/>
                <a:cs typeface="Arial"/>
                <a:sym typeface="Arial"/>
              </a:rPr>
              <a:t>Director of OSP - 973-655-3219</a:t>
            </a:r>
            <a:endParaRPr b="0" i="0" sz="2000" u="none" cap="none" strike="noStrike">
              <a:solidFill>
                <a:srgbClr val="000000"/>
              </a:solidFill>
              <a:latin typeface="Arial"/>
              <a:ea typeface="Arial"/>
              <a:cs typeface="Arial"/>
              <a:sym typeface="Arial"/>
            </a:endParaRPr>
          </a:p>
        </p:txBody>
      </p:sp>
      <p:sp>
        <p:nvSpPr>
          <p:cNvPr id="294" name="Google Shape;294;p6"/>
          <p:cNvSpPr txBox="1"/>
          <p:nvPr/>
        </p:nvSpPr>
        <p:spPr>
          <a:xfrm>
            <a:off x="198250" y="114975"/>
            <a:ext cx="8711400" cy="7665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200"/>
              <a:buFont typeface="Arial"/>
              <a:buNone/>
            </a:pPr>
            <a:r>
              <a:rPr b="0" i="0" lang="en-US" sz="4200" u="none" cap="none" strike="noStrike">
                <a:solidFill>
                  <a:srgbClr val="FFFF00"/>
                </a:solidFill>
                <a:latin typeface="Corbel"/>
                <a:ea typeface="Corbel"/>
                <a:cs typeface="Corbel"/>
                <a:sym typeface="Corbel"/>
              </a:rPr>
              <a:t>Global Compliance and Export Control</a:t>
            </a:r>
            <a:endParaRPr b="0" i="0" sz="4200" u="none" cap="none" strike="noStrike">
              <a:solidFill>
                <a:srgbClr val="FFFF00"/>
              </a:solidFill>
              <a:latin typeface="Corbel"/>
              <a:ea typeface="Corbel"/>
              <a:cs typeface="Corbel"/>
              <a:sym typeface="Corbel"/>
            </a:endParaRPr>
          </a:p>
        </p:txBody>
      </p:sp>
      <p:sp>
        <p:nvSpPr>
          <p:cNvPr id="295" name="Google Shape;295;p6"/>
          <p:cNvSpPr txBox="1"/>
          <p:nvPr/>
        </p:nvSpPr>
        <p:spPr>
          <a:xfrm>
            <a:off x="1358025" y="5103525"/>
            <a:ext cx="6597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FFFF00"/>
                </a:solidFill>
                <a:latin typeface="Arial"/>
                <a:ea typeface="Arial"/>
                <a:cs typeface="Arial"/>
                <a:sym typeface="Arial"/>
              </a:rPr>
              <a:t>https://www.montclair.edu/research/global-compliance-and-export-control/</a:t>
            </a:r>
            <a:endParaRPr b="0" i="0" sz="1600" u="none" cap="none" strike="noStrike">
              <a:solidFill>
                <a:srgbClr val="FFFF00"/>
              </a:solidFill>
              <a:latin typeface="Arial"/>
              <a:ea typeface="Arial"/>
              <a:cs typeface="Arial"/>
              <a:sym typeface="Arial"/>
            </a:endParaRPr>
          </a:p>
        </p:txBody>
      </p:sp>
      <p:pic>
        <p:nvPicPr>
          <p:cNvPr id="296" name="Google Shape;296;p6"/>
          <p:cNvPicPr preferRelativeResize="0"/>
          <p:nvPr/>
        </p:nvPicPr>
        <p:blipFill rotWithShape="1">
          <a:blip r:embed="rId3">
            <a:alphaModFix/>
          </a:blip>
          <a:srcRect b="0" l="0" r="0" t="0"/>
          <a:stretch/>
        </p:blipFill>
        <p:spPr>
          <a:xfrm>
            <a:off x="274450" y="943875"/>
            <a:ext cx="8559340" cy="4099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8"/>
          <p:cNvSpPr txBox="1"/>
          <p:nvPr/>
        </p:nvSpPr>
        <p:spPr>
          <a:xfrm>
            <a:off x="313200" y="189975"/>
            <a:ext cx="8517600" cy="715800"/>
          </a:xfrm>
          <a:prstGeom prst="rect">
            <a:avLst/>
          </a:prstGeom>
          <a:noFill/>
          <a:ln>
            <a:noFill/>
          </a:ln>
        </p:spPr>
        <p:txBody>
          <a:bodyPr anchorCtr="0" anchor="t" bIns="34275" lIns="68550" spcFirstLastPara="1" rIns="68550" wrap="square" tIns="34275">
            <a:noAutofit/>
          </a:bodyPr>
          <a:lstStyle/>
          <a:p>
            <a:pPr indent="0" lvl="0" marL="0" marR="0" rtl="0" algn="ctr">
              <a:lnSpc>
                <a:spcPct val="85000"/>
              </a:lnSpc>
              <a:spcBef>
                <a:spcPts val="0"/>
              </a:spcBef>
              <a:spcAft>
                <a:spcPts val="0"/>
              </a:spcAft>
              <a:buClr>
                <a:srgbClr val="94D7E4"/>
              </a:buClr>
              <a:buSzPts val="3000"/>
              <a:buFont typeface="Century Schoolbook"/>
              <a:buNone/>
            </a:pPr>
            <a:r>
              <a:rPr b="0" i="0" lang="en-US" sz="4400" u="none" cap="none" strike="noStrike">
                <a:solidFill>
                  <a:srgbClr val="FFFF00"/>
                </a:solidFill>
                <a:latin typeface="Corbel"/>
                <a:ea typeface="Corbel"/>
                <a:cs typeface="Corbel"/>
                <a:sym typeface="Corbel"/>
              </a:rPr>
              <a:t>Institutional Review Board (IRB)</a:t>
            </a:r>
            <a:endParaRPr b="0" i="0" sz="4400" u="none" cap="none" strike="noStrike">
              <a:solidFill>
                <a:srgbClr val="FFFF00"/>
              </a:solidFill>
              <a:latin typeface="Corbel"/>
              <a:ea typeface="Corbel"/>
              <a:cs typeface="Corbel"/>
              <a:sym typeface="Corbel"/>
            </a:endParaRPr>
          </a:p>
        </p:txBody>
      </p:sp>
      <p:pic>
        <p:nvPicPr>
          <p:cNvPr id="302" name="Google Shape;302;p8"/>
          <p:cNvPicPr preferRelativeResize="0"/>
          <p:nvPr/>
        </p:nvPicPr>
        <p:blipFill rotWithShape="1">
          <a:blip r:embed="rId3">
            <a:alphaModFix/>
          </a:blip>
          <a:srcRect b="0" l="0" r="0" t="0"/>
          <a:stretch/>
        </p:blipFill>
        <p:spPr>
          <a:xfrm>
            <a:off x="1122213" y="2512012"/>
            <a:ext cx="6899574" cy="3796801"/>
          </a:xfrm>
          <a:prstGeom prst="rect">
            <a:avLst/>
          </a:prstGeom>
          <a:noFill/>
          <a:ln>
            <a:noFill/>
          </a:ln>
        </p:spPr>
      </p:pic>
      <p:sp>
        <p:nvSpPr>
          <p:cNvPr id="303" name="Google Shape;303;p8"/>
          <p:cNvSpPr txBox="1"/>
          <p:nvPr/>
        </p:nvSpPr>
        <p:spPr>
          <a:xfrm>
            <a:off x="118800" y="837175"/>
            <a:ext cx="8879100" cy="1627500"/>
          </a:xfrm>
          <a:prstGeom prst="rect">
            <a:avLst/>
          </a:prstGeom>
          <a:noFill/>
          <a:ln>
            <a:noFill/>
          </a:ln>
        </p:spPr>
        <p:txBody>
          <a:bodyPr anchorCtr="0" anchor="t" bIns="91425" lIns="91425" spcFirstLastPara="1" rIns="91425" wrap="square" tIns="91425">
            <a:spAutoFit/>
          </a:bodyPr>
          <a:lstStyle/>
          <a:p>
            <a:pPr indent="0" lvl="0" marL="0" marR="0" rtl="0" algn="l">
              <a:lnSpc>
                <a:spcPct val="112000"/>
              </a:lnSpc>
              <a:spcBef>
                <a:spcPts val="0"/>
              </a:spcBef>
              <a:spcAft>
                <a:spcPts val="0"/>
              </a:spcAft>
              <a:buClr>
                <a:schemeClr val="dk1"/>
              </a:buClr>
              <a:buSzPts val="1100"/>
              <a:buFont typeface="Arial"/>
              <a:buNone/>
            </a:pPr>
            <a:r>
              <a:rPr b="0" i="0" lang="en-US" sz="2150" u="none" cap="none" strike="noStrike">
                <a:solidFill>
                  <a:srgbClr val="EDEDED"/>
                </a:solidFill>
                <a:latin typeface="Corbel"/>
                <a:ea typeface="Corbel"/>
                <a:cs typeface="Corbel"/>
                <a:sym typeface="Corbel"/>
              </a:rPr>
              <a:t>Mission: To support faculty, staff, students, and guests to complete their research that is compliant with federal and state laws and University policy. As such the IRB is charged to review, approve initiation of, and conduct periodic reviews of research projects that involve human participants.</a:t>
            </a:r>
            <a:endParaRPr b="0" i="0" sz="1300" u="none" cap="none" strike="noStrike">
              <a:solidFill>
                <a:srgbClr val="000000"/>
              </a:solidFill>
              <a:latin typeface="Corbel"/>
              <a:ea typeface="Corbel"/>
              <a:cs typeface="Corbel"/>
              <a:sym typeface="Corbel"/>
            </a:endParaRPr>
          </a:p>
        </p:txBody>
      </p:sp>
      <p:sp>
        <p:nvSpPr>
          <p:cNvPr id="304" name="Google Shape;304;p8"/>
          <p:cNvSpPr txBox="1"/>
          <p:nvPr/>
        </p:nvSpPr>
        <p:spPr>
          <a:xfrm>
            <a:off x="1986600" y="6356150"/>
            <a:ext cx="5143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00"/>
                </a:solidFill>
                <a:latin typeface="Corbel"/>
                <a:ea typeface="Corbel"/>
                <a:cs typeface="Corbel"/>
                <a:sym typeface="Corbel"/>
              </a:rPr>
              <a:t>https://www.montclair.edu/institutional-review-board/</a:t>
            </a:r>
            <a:endParaRPr b="1" i="0" sz="1400" u="none" cap="none" strike="noStrike">
              <a:solidFill>
                <a:srgbClr val="FFFF00"/>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5e2406df3f_0_38"/>
          <p:cNvSpPr txBox="1"/>
          <p:nvPr>
            <p:ph idx="4294967295" type="title"/>
          </p:nvPr>
        </p:nvSpPr>
        <p:spPr>
          <a:xfrm>
            <a:off x="1879600" y="479426"/>
            <a:ext cx="5778600" cy="532200"/>
          </a:xfrm>
          <a:prstGeom prst="rect">
            <a:avLst/>
          </a:prstGeom>
          <a:noFill/>
          <a:ln>
            <a:noFill/>
          </a:ln>
        </p:spPr>
        <p:txBody>
          <a:bodyPr anchorCtr="0" anchor="t" bIns="34275" lIns="68550" spcFirstLastPara="1" rIns="68550" wrap="square" tIns="34275">
            <a:normAutofit/>
          </a:bodyPr>
          <a:lstStyle/>
          <a:p>
            <a:pPr indent="0" lvl="0" marL="0" marR="0" rtl="0" algn="ctr">
              <a:lnSpc>
                <a:spcPct val="90000"/>
              </a:lnSpc>
              <a:spcBef>
                <a:spcPts val="0"/>
              </a:spcBef>
              <a:spcAft>
                <a:spcPts val="0"/>
              </a:spcAft>
              <a:buClr>
                <a:schemeClr val="dk1"/>
              </a:buClr>
              <a:buSzPts val="3600"/>
              <a:buFont typeface="Corbel"/>
              <a:buNone/>
            </a:pPr>
            <a:r>
              <a:rPr b="0" i="0" lang="en-US" sz="2700" u="none" cap="none" strike="noStrike">
                <a:solidFill>
                  <a:schemeClr val="lt1"/>
                </a:solidFill>
                <a:latin typeface="Corbel"/>
                <a:ea typeface="Corbel"/>
                <a:cs typeface="Corbel"/>
                <a:sym typeface="Corbel"/>
              </a:rPr>
              <a:t> BOARD M</a:t>
            </a:r>
            <a:r>
              <a:rPr lang="en-US" sz="2700">
                <a:solidFill>
                  <a:schemeClr val="lt1"/>
                </a:solidFill>
              </a:rPr>
              <a:t>EMBERS</a:t>
            </a:r>
            <a:endParaRPr b="0" i="0" sz="4400" u="none" cap="none" strike="noStrike">
              <a:solidFill>
                <a:schemeClr val="lt1"/>
              </a:solidFill>
              <a:latin typeface="Corbel"/>
              <a:ea typeface="Corbel"/>
              <a:cs typeface="Corbel"/>
              <a:sym typeface="Corbel"/>
            </a:endParaRPr>
          </a:p>
        </p:txBody>
      </p:sp>
      <p:sp>
        <p:nvSpPr>
          <p:cNvPr id="311" name="Google Shape;311;g15e2406df3f_0_38"/>
          <p:cNvSpPr txBox="1"/>
          <p:nvPr>
            <p:ph idx="4294967295" type="body"/>
          </p:nvPr>
        </p:nvSpPr>
        <p:spPr>
          <a:xfrm>
            <a:off x="631077" y="789112"/>
            <a:ext cx="2816700" cy="1095000"/>
          </a:xfrm>
          <a:prstGeom prst="rect">
            <a:avLst/>
          </a:prstGeom>
          <a:noFill/>
          <a:ln>
            <a:noFill/>
          </a:ln>
        </p:spPr>
        <p:txBody>
          <a:bodyPr anchorCtr="0" anchor="t" bIns="34275" lIns="68550" spcFirstLastPara="1" rIns="68550" wrap="square" tIns="34275">
            <a:normAutofit fontScale="25000" lnSpcReduction="20000"/>
          </a:bodyPr>
          <a:lstStyle/>
          <a:p>
            <a:pPr indent="-175148" lvl="0" marL="212598" marR="0" rtl="0" algn="l">
              <a:lnSpc>
                <a:spcPct val="112000"/>
              </a:lnSpc>
              <a:spcBef>
                <a:spcPts val="0"/>
              </a:spcBef>
              <a:spcAft>
                <a:spcPts val="0"/>
              </a:spcAft>
              <a:buClr>
                <a:srgbClr val="262626"/>
              </a:buClr>
              <a:buSzPct val="95952"/>
              <a:buFont typeface="Arial"/>
              <a:buChar char="•"/>
            </a:pPr>
            <a:r>
              <a:rPr b="0" i="0" lang="en-US" sz="5875" u="none" cap="none" strike="noStrike">
                <a:solidFill>
                  <a:srgbClr val="EDEDED"/>
                </a:solidFill>
                <a:latin typeface="Corbel"/>
                <a:ea typeface="Corbel"/>
                <a:cs typeface="Corbel"/>
                <a:sym typeface="Corbel"/>
              </a:rPr>
              <a:t>10 Faculty /Staff and </a:t>
            </a:r>
            <a:endParaRPr b="0" i="0" sz="5875" u="none" cap="none" strike="noStrike">
              <a:solidFill>
                <a:srgbClr val="EDEDED"/>
              </a:solidFill>
              <a:latin typeface="Corbel"/>
              <a:ea typeface="Corbel"/>
              <a:cs typeface="Corbel"/>
              <a:sym typeface="Corbel"/>
            </a:endParaRPr>
          </a:p>
          <a:p>
            <a:pPr indent="0" lvl="0" marL="0" marR="0" rtl="0" algn="l">
              <a:lnSpc>
                <a:spcPct val="112000"/>
              </a:lnSpc>
              <a:spcBef>
                <a:spcPts val="675"/>
              </a:spcBef>
              <a:spcAft>
                <a:spcPts val="0"/>
              </a:spcAft>
              <a:buClr>
                <a:srgbClr val="262626"/>
              </a:buClr>
              <a:buSzPct val="36796"/>
              <a:buFont typeface="Arial"/>
              <a:buNone/>
            </a:pPr>
            <a:r>
              <a:rPr b="0" i="0" lang="en-US" sz="5875" u="none" cap="none" strike="noStrike">
                <a:solidFill>
                  <a:srgbClr val="EDEDED"/>
                </a:solidFill>
                <a:latin typeface="Corbel"/>
                <a:ea typeface="Corbel"/>
                <a:cs typeface="Corbel"/>
                <a:sym typeface="Corbel"/>
              </a:rPr>
              <a:t>         1 </a:t>
            </a:r>
            <a:r>
              <a:rPr lang="en-US" sz="5875"/>
              <a:t>Co</a:t>
            </a:r>
            <a:r>
              <a:rPr b="0" i="0" lang="en-US" sz="5875" u="none" cap="none" strike="noStrike">
                <a:solidFill>
                  <a:srgbClr val="EDEDED"/>
                </a:solidFill>
                <a:latin typeface="Corbel"/>
                <a:ea typeface="Corbel"/>
                <a:cs typeface="Corbel"/>
                <a:sym typeface="Corbel"/>
              </a:rPr>
              <a:t>mmunity member</a:t>
            </a:r>
            <a:endParaRPr b="0" i="0" sz="5875" u="none" cap="none" strike="noStrike">
              <a:solidFill>
                <a:srgbClr val="EDEDED"/>
              </a:solidFill>
              <a:latin typeface="Corbel"/>
              <a:ea typeface="Corbel"/>
              <a:cs typeface="Corbel"/>
              <a:sym typeface="Corbel"/>
            </a:endParaRPr>
          </a:p>
          <a:p>
            <a:pPr indent="0" lvl="0" marL="0" marR="0" rtl="0" algn="l">
              <a:lnSpc>
                <a:spcPct val="112000"/>
              </a:lnSpc>
              <a:spcBef>
                <a:spcPts val="675"/>
              </a:spcBef>
              <a:spcAft>
                <a:spcPts val="0"/>
              </a:spcAft>
              <a:buClr>
                <a:srgbClr val="262626"/>
              </a:buClr>
              <a:buSzPct val="36796"/>
              <a:buFont typeface="Arial"/>
              <a:buNone/>
            </a:pPr>
            <a:r>
              <a:t/>
            </a:r>
            <a:endParaRPr b="0" i="0" sz="5875" u="none" cap="none" strike="noStrike">
              <a:solidFill>
                <a:srgbClr val="A61C00"/>
              </a:solidFill>
              <a:latin typeface="Corbel"/>
              <a:ea typeface="Corbel"/>
              <a:cs typeface="Corbel"/>
              <a:sym typeface="Corbel"/>
            </a:endParaRPr>
          </a:p>
          <a:p>
            <a:pPr indent="-117348" lvl="0" marL="212598" marR="0" rtl="0" algn="l">
              <a:lnSpc>
                <a:spcPct val="112000"/>
              </a:lnSpc>
              <a:spcBef>
                <a:spcPts val="675"/>
              </a:spcBef>
              <a:spcAft>
                <a:spcPts val="0"/>
              </a:spcAft>
              <a:buClr>
                <a:srgbClr val="262626"/>
              </a:buClr>
              <a:buSzPct val="90089"/>
              <a:buFont typeface="Arial"/>
              <a:buNone/>
            </a:pPr>
            <a:r>
              <a:t/>
            </a:r>
            <a:endParaRPr b="0" i="0" sz="2400" u="none" cap="none" strike="noStrike">
              <a:solidFill>
                <a:srgbClr val="EDEDED"/>
              </a:solidFill>
              <a:latin typeface="Corbel"/>
              <a:ea typeface="Corbel"/>
              <a:cs typeface="Corbel"/>
              <a:sym typeface="Corbel"/>
            </a:endParaRPr>
          </a:p>
          <a:p>
            <a:pPr indent="-117348" lvl="0" marL="212598" marR="0" rtl="0" algn="l">
              <a:lnSpc>
                <a:spcPct val="112000"/>
              </a:lnSpc>
              <a:spcBef>
                <a:spcPts val="675"/>
              </a:spcBef>
              <a:spcAft>
                <a:spcPts val="0"/>
              </a:spcAft>
              <a:buClr>
                <a:srgbClr val="262626"/>
              </a:buClr>
              <a:buSzPct val="90089"/>
              <a:buFont typeface="Arial"/>
              <a:buNone/>
            </a:pPr>
            <a:r>
              <a:t/>
            </a:r>
            <a:endParaRPr b="0" i="0" sz="2400" u="none" cap="none" strike="noStrike">
              <a:solidFill>
                <a:srgbClr val="EDEDED"/>
              </a:solidFill>
              <a:latin typeface="Corbel"/>
              <a:ea typeface="Corbel"/>
              <a:cs typeface="Corbel"/>
              <a:sym typeface="Corbel"/>
            </a:endParaRPr>
          </a:p>
        </p:txBody>
      </p:sp>
      <p:sp>
        <p:nvSpPr>
          <p:cNvPr id="312" name="Google Shape;312;g15e2406df3f_0_38"/>
          <p:cNvSpPr txBox="1"/>
          <p:nvPr/>
        </p:nvSpPr>
        <p:spPr>
          <a:xfrm>
            <a:off x="8837612" y="5062537"/>
            <a:ext cx="306300" cy="274500"/>
          </a:xfrm>
          <a:prstGeom prst="rect">
            <a:avLst/>
          </a:prstGeom>
          <a:no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chemeClr val="lt1"/>
              </a:buClr>
              <a:buSzPts val="900"/>
              <a:buFont typeface="Times New Roman"/>
              <a:buNone/>
            </a:pPr>
            <a:fld id="{00000000-1234-1234-1234-123412341234}" type="slidenum">
              <a:rPr b="1" i="0" lang="en-US" sz="900" u="none" cap="none" strike="noStrike">
                <a:solidFill>
                  <a:schemeClr val="lt1"/>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pic>
        <p:nvPicPr>
          <p:cNvPr id="313" name="Google Shape;313;g15e2406df3f_0_38"/>
          <p:cNvPicPr preferRelativeResize="0"/>
          <p:nvPr/>
        </p:nvPicPr>
        <p:blipFill rotWithShape="1">
          <a:blip r:embed="rId3">
            <a:alphaModFix/>
          </a:blip>
          <a:srcRect b="0" l="0" r="0" t="0"/>
          <a:stretch/>
        </p:blipFill>
        <p:spPr>
          <a:xfrm>
            <a:off x="330550" y="2247846"/>
            <a:ext cx="1505750" cy="2006968"/>
          </a:xfrm>
          <a:prstGeom prst="rect">
            <a:avLst/>
          </a:prstGeom>
          <a:noFill/>
          <a:ln>
            <a:noFill/>
          </a:ln>
        </p:spPr>
      </p:pic>
      <p:pic>
        <p:nvPicPr>
          <p:cNvPr id="314" name="Google Shape;314;g15e2406df3f_0_38"/>
          <p:cNvPicPr preferRelativeResize="0"/>
          <p:nvPr/>
        </p:nvPicPr>
        <p:blipFill rotWithShape="1">
          <a:blip r:embed="rId4">
            <a:alphaModFix/>
          </a:blip>
          <a:srcRect b="0" l="0" r="0" t="0"/>
          <a:stretch/>
        </p:blipFill>
        <p:spPr>
          <a:xfrm>
            <a:off x="3827388" y="4362057"/>
            <a:ext cx="1669250" cy="2220480"/>
          </a:xfrm>
          <a:prstGeom prst="rect">
            <a:avLst/>
          </a:prstGeom>
          <a:noFill/>
          <a:ln>
            <a:noFill/>
          </a:ln>
        </p:spPr>
      </p:pic>
      <p:pic>
        <p:nvPicPr>
          <p:cNvPr descr="Dana Heller Levitt profile photo" id="315" name="Google Shape;315;g15e2406df3f_0_38"/>
          <p:cNvPicPr preferRelativeResize="0"/>
          <p:nvPr/>
        </p:nvPicPr>
        <p:blipFill rotWithShape="1">
          <a:blip r:embed="rId5">
            <a:alphaModFix/>
          </a:blip>
          <a:srcRect b="0" l="0" r="0" t="0"/>
          <a:stretch/>
        </p:blipFill>
        <p:spPr>
          <a:xfrm>
            <a:off x="5011725" y="1011625"/>
            <a:ext cx="1505750" cy="1505750"/>
          </a:xfrm>
          <a:prstGeom prst="rect">
            <a:avLst/>
          </a:prstGeom>
          <a:noFill/>
          <a:ln>
            <a:noFill/>
          </a:ln>
        </p:spPr>
      </p:pic>
      <p:pic>
        <p:nvPicPr>
          <p:cNvPr id="316" name="Google Shape;316;g15e2406df3f_0_38"/>
          <p:cNvPicPr preferRelativeResize="0"/>
          <p:nvPr/>
        </p:nvPicPr>
        <p:blipFill rotWithShape="1">
          <a:blip r:embed="rId6">
            <a:alphaModFix/>
          </a:blip>
          <a:srcRect b="0" l="0" r="0" t="0"/>
          <a:stretch/>
        </p:blipFill>
        <p:spPr>
          <a:xfrm>
            <a:off x="5614346" y="2735846"/>
            <a:ext cx="1505750" cy="1877910"/>
          </a:xfrm>
          <a:prstGeom prst="rect">
            <a:avLst/>
          </a:prstGeom>
          <a:noFill/>
          <a:ln>
            <a:noFill/>
          </a:ln>
        </p:spPr>
      </p:pic>
      <p:pic>
        <p:nvPicPr>
          <p:cNvPr descr="Image result for msu miriam linver" id="317" name="Google Shape;317;g15e2406df3f_0_38"/>
          <p:cNvPicPr preferRelativeResize="0"/>
          <p:nvPr/>
        </p:nvPicPr>
        <p:blipFill rotWithShape="1">
          <a:blip r:embed="rId7">
            <a:alphaModFix/>
          </a:blip>
          <a:srcRect b="0" l="0" r="0" t="0"/>
          <a:stretch/>
        </p:blipFill>
        <p:spPr>
          <a:xfrm>
            <a:off x="7229091" y="409325"/>
            <a:ext cx="1337134" cy="2002650"/>
          </a:xfrm>
          <a:prstGeom prst="rect">
            <a:avLst/>
          </a:prstGeom>
          <a:noFill/>
          <a:ln>
            <a:noFill/>
          </a:ln>
        </p:spPr>
      </p:pic>
      <p:pic>
        <p:nvPicPr>
          <p:cNvPr id="318" name="Google Shape;318;g15e2406df3f_0_38"/>
          <p:cNvPicPr preferRelativeResize="0"/>
          <p:nvPr/>
        </p:nvPicPr>
        <p:blipFill rotWithShape="1">
          <a:blip r:embed="rId8">
            <a:alphaModFix/>
          </a:blip>
          <a:srcRect b="0" l="0" r="0" t="0"/>
          <a:stretch/>
        </p:blipFill>
        <p:spPr>
          <a:xfrm>
            <a:off x="421050" y="4618575"/>
            <a:ext cx="1505750" cy="2116660"/>
          </a:xfrm>
          <a:prstGeom prst="rect">
            <a:avLst/>
          </a:prstGeom>
          <a:noFill/>
          <a:ln>
            <a:noFill/>
          </a:ln>
        </p:spPr>
      </p:pic>
      <p:pic>
        <p:nvPicPr>
          <p:cNvPr id="319" name="Google Shape;319;g15e2406df3f_0_38"/>
          <p:cNvPicPr preferRelativeResize="0"/>
          <p:nvPr/>
        </p:nvPicPr>
        <p:blipFill rotWithShape="1">
          <a:blip r:embed="rId9">
            <a:alphaModFix/>
          </a:blip>
          <a:srcRect b="0" l="0" r="0" t="0"/>
          <a:stretch/>
        </p:blipFill>
        <p:spPr>
          <a:xfrm>
            <a:off x="1891424" y="1884105"/>
            <a:ext cx="1763125" cy="1720808"/>
          </a:xfrm>
          <a:prstGeom prst="rect">
            <a:avLst/>
          </a:prstGeom>
          <a:noFill/>
          <a:ln>
            <a:noFill/>
          </a:ln>
        </p:spPr>
      </p:pic>
      <p:pic>
        <p:nvPicPr>
          <p:cNvPr id="320" name="Google Shape;320;g15e2406df3f_0_38"/>
          <p:cNvPicPr preferRelativeResize="0"/>
          <p:nvPr/>
        </p:nvPicPr>
        <p:blipFill rotWithShape="1">
          <a:blip r:embed="rId10">
            <a:alphaModFix/>
          </a:blip>
          <a:srcRect b="0" l="0" r="0" t="0"/>
          <a:stretch/>
        </p:blipFill>
        <p:spPr>
          <a:xfrm>
            <a:off x="7447999" y="2427681"/>
            <a:ext cx="1505751" cy="2002644"/>
          </a:xfrm>
          <a:prstGeom prst="rect">
            <a:avLst/>
          </a:prstGeom>
          <a:noFill/>
          <a:ln>
            <a:noFill/>
          </a:ln>
        </p:spPr>
      </p:pic>
      <p:pic>
        <p:nvPicPr>
          <p:cNvPr id="321" name="Google Shape;321;g15e2406df3f_0_38"/>
          <p:cNvPicPr preferRelativeResize="0"/>
          <p:nvPr/>
        </p:nvPicPr>
        <p:blipFill rotWithShape="1">
          <a:blip r:embed="rId11">
            <a:alphaModFix/>
          </a:blip>
          <a:srcRect b="0" l="0" r="0" t="0"/>
          <a:stretch/>
        </p:blipFill>
        <p:spPr>
          <a:xfrm>
            <a:off x="3709675" y="2677174"/>
            <a:ext cx="1763126" cy="1785753"/>
          </a:xfrm>
          <a:prstGeom prst="rect">
            <a:avLst/>
          </a:prstGeom>
          <a:noFill/>
          <a:ln>
            <a:noFill/>
          </a:ln>
        </p:spPr>
      </p:pic>
      <p:pic>
        <p:nvPicPr>
          <p:cNvPr id="322" name="Google Shape;322;g15e2406df3f_0_38"/>
          <p:cNvPicPr preferRelativeResize="0"/>
          <p:nvPr/>
        </p:nvPicPr>
        <p:blipFill rotWithShape="1">
          <a:blip r:embed="rId12">
            <a:alphaModFix/>
          </a:blip>
          <a:srcRect b="0" l="0" r="0" t="0"/>
          <a:stretch/>
        </p:blipFill>
        <p:spPr>
          <a:xfrm>
            <a:off x="5667875" y="4832225"/>
            <a:ext cx="2575375" cy="1634174"/>
          </a:xfrm>
          <a:prstGeom prst="rect">
            <a:avLst/>
          </a:prstGeom>
          <a:noFill/>
          <a:ln>
            <a:noFill/>
          </a:ln>
        </p:spPr>
      </p:pic>
      <p:pic>
        <p:nvPicPr>
          <p:cNvPr id="323" name="Google Shape;323;g15e2406df3f_0_38"/>
          <p:cNvPicPr preferRelativeResize="0"/>
          <p:nvPr/>
        </p:nvPicPr>
        <p:blipFill>
          <a:blip r:embed="rId13">
            <a:alphaModFix/>
          </a:blip>
          <a:stretch>
            <a:fillRect/>
          </a:stretch>
        </p:blipFill>
        <p:spPr>
          <a:xfrm>
            <a:off x="2042471" y="4000005"/>
            <a:ext cx="1669250" cy="22234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5"/>
          <p:cNvSpPr txBox="1"/>
          <p:nvPr>
            <p:ph idx="4294967295" type="body"/>
          </p:nvPr>
        </p:nvSpPr>
        <p:spPr>
          <a:xfrm>
            <a:off x="196800" y="1791550"/>
            <a:ext cx="8750400" cy="3859800"/>
          </a:xfrm>
          <a:prstGeom prst="rect">
            <a:avLst/>
          </a:prstGeom>
          <a:noFill/>
          <a:ln>
            <a:noFill/>
          </a:ln>
        </p:spPr>
        <p:txBody>
          <a:bodyPr anchorCtr="0" anchor="t" bIns="34275" lIns="68550" spcFirstLastPara="1" rIns="68550" wrap="square" tIns="34275">
            <a:noAutofit/>
          </a:bodyPr>
          <a:lstStyle/>
          <a:p>
            <a:pPr indent="-212598" lvl="0" marL="212598" marR="0" rtl="0" algn="l">
              <a:lnSpc>
                <a:spcPct val="115000"/>
              </a:lnSpc>
              <a:spcBef>
                <a:spcPts val="0"/>
              </a:spcBef>
              <a:spcAft>
                <a:spcPts val="0"/>
              </a:spcAft>
              <a:buClr>
                <a:schemeClr val="lt1"/>
              </a:buClr>
              <a:buSzPts val="3200"/>
              <a:buChar char="•"/>
            </a:pPr>
            <a:r>
              <a:rPr i="0" lang="en-US" sz="3200" u="none" cap="none" strike="noStrike">
                <a:solidFill>
                  <a:srgbClr val="EDEDED"/>
                </a:solidFill>
                <a:latin typeface="Arial"/>
                <a:ea typeface="Arial"/>
                <a:cs typeface="Arial"/>
                <a:sym typeface="Arial"/>
              </a:rPr>
              <a:t>Submit a Research Determination Form (RDF) available in Cayuse IRB</a:t>
            </a:r>
            <a:endParaRPr i="0" sz="3200" u="none" cap="none" strike="noStrike">
              <a:solidFill>
                <a:srgbClr val="EDEDED"/>
              </a:solidFill>
              <a:latin typeface="Arial"/>
              <a:ea typeface="Arial"/>
              <a:cs typeface="Arial"/>
              <a:sym typeface="Arial"/>
            </a:endParaRPr>
          </a:p>
          <a:p>
            <a:pPr indent="-212598" lvl="0" marL="212598" marR="0" rtl="0" algn="l">
              <a:lnSpc>
                <a:spcPct val="115000"/>
              </a:lnSpc>
              <a:spcBef>
                <a:spcPts val="675"/>
              </a:spcBef>
              <a:spcAft>
                <a:spcPts val="0"/>
              </a:spcAft>
              <a:buClr>
                <a:schemeClr val="lt1"/>
              </a:buClr>
              <a:buSzPts val="3200"/>
              <a:buChar char="•"/>
            </a:pPr>
            <a:r>
              <a:rPr i="0" lang="en-US" sz="3200" u="none" cap="none" strike="noStrike">
                <a:solidFill>
                  <a:srgbClr val="EDEDED"/>
                </a:solidFill>
                <a:latin typeface="Arial"/>
                <a:ea typeface="Arial"/>
                <a:cs typeface="Arial"/>
                <a:sym typeface="Arial"/>
              </a:rPr>
              <a:t>Call or email the IRB for further clarification</a:t>
            </a:r>
            <a:endParaRPr i="0" sz="3200" u="none" cap="none" strike="noStrike">
              <a:solidFill>
                <a:srgbClr val="EDEDED"/>
              </a:solidFill>
              <a:latin typeface="Arial"/>
              <a:ea typeface="Arial"/>
              <a:cs typeface="Arial"/>
              <a:sym typeface="Arial"/>
            </a:endParaRPr>
          </a:p>
          <a:p>
            <a:pPr indent="-212598" lvl="0" marL="212598" marR="0" rtl="0" algn="l">
              <a:lnSpc>
                <a:spcPct val="115000"/>
              </a:lnSpc>
              <a:spcBef>
                <a:spcPts val="675"/>
              </a:spcBef>
              <a:spcAft>
                <a:spcPts val="0"/>
              </a:spcAft>
              <a:buClr>
                <a:schemeClr val="lt1"/>
              </a:buClr>
              <a:buSzPts val="3200"/>
              <a:buChar char="•"/>
            </a:pPr>
            <a:r>
              <a:rPr i="0" lang="en-US" sz="3200" u="none" cap="none" strike="noStrike">
                <a:solidFill>
                  <a:srgbClr val="EDEDED"/>
                </a:solidFill>
                <a:latin typeface="Arial"/>
                <a:ea typeface="Arial"/>
                <a:cs typeface="Arial"/>
                <a:sym typeface="Arial"/>
              </a:rPr>
              <a:t>IRB Chair or designated member will </a:t>
            </a:r>
            <a:r>
              <a:rPr lang="en-US" sz="3200">
                <a:latin typeface="Arial"/>
                <a:ea typeface="Arial"/>
                <a:cs typeface="Arial"/>
                <a:sym typeface="Arial"/>
              </a:rPr>
              <a:t>respond</a:t>
            </a:r>
            <a:r>
              <a:rPr i="0" lang="en-US" sz="3200" u="none" cap="none" strike="noStrike">
                <a:solidFill>
                  <a:srgbClr val="EDEDED"/>
                </a:solidFill>
                <a:latin typeface="Arial"/>
                <a:ea typeface="Arial"/>
                <a:cs typeface="Arial"/>
                <a:sym typeface="Arial"/>
              </a:rPr>
              <a:t> within</a:t>
            </a:r>
            <a:r>
              <a:rPr lang="en-US" sz="3200">
                <a:latin typeface="Arial"/>
                <a:ea typeface="Arial"/>
                <a:cs typeface="Arial"/>
                <a:sym typeface="Arial"/>
              </a:rPr>
              <a:t> 3-5</a:t>
            </a:r>
            <a:r>
              <a:rPr i="0" lang="en-US" sz="3200" u="none" cap="none" strike="noStrike">
                <a:solidFill>
                  <a:srgbClr val="EDEDED"/>
                </a:solidFill>
                <a:latin typeface="Arial"/>
                <a:ea typeface="Arial"/>
                <a:cs typeface="Arial"/>
                <a:sym typeface="Arial"/>
              </a:rPr>
              <a:t> business days to determine if you need to submit an IRB application.</a:t>
            </a:r>
            <a:endParaRPr i="0" sz="3200" u="none" cap="none" strike="noStrike">
              <a:solidFill>
                <a:srgbClr val="EDEDED"/>
              </a:solidFill>
              <a:latin typeface="Arial"/>
              <a:ea typeface="Arial"/>
              <a:cs typeface="Arial"/>
              <a:sym typeface="Arial"/>
            </a:endParaRPr>
          </a:p>
        </p:txBody>
      </p:sp>
      <p:sp>
        <p:nvSpPr>
          <p:cNvPr id="329" name="Google Shape;329;p15"/>
          <p:cNvSpPr txBox="1"/>
          <p:nvPr/>
        </p:nvSpPr>
        <p:spPr>
          <a:xfrm>
            <a:off x="274950" y="236025"/>
            <a:ext cx="8594100" cy="14238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chemeClr val="lt1"/>
              </a:buClr>
              <a:buSzPts val="3000"/>
              <a:buFont typeface="Century Schoolbook"/>
              <a:buNone/>
            </a:pPr>
            <a:r>
              <a:rPr b="0" i="0" lang="en-US" sz="4400" u="none" cap="none" strike="noStrike">
                <a:solidFill>
                  <a:srgbClr val="FFFF00"/>
                </a:solidFill>
                <a:latin typeface="Corbel"/>
                <a:ea typeface="Corbel"/>
                <a:cs typeface="Corbel"/>
                <a:sym typeface="Corbel"/>
              </a:rPr>
              <a:t>Not sure if what you’re doing is Human Subjects Research?</a:t>
            </a:r>
            <a:endParaRPr b="0" i="0" sz="4400" u="none" cap="none" strike="noStrike">
              <a:solidFill>
                <a:srgbClr val="FFFF00"/>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2004-10-08T13:48:31Z</dcterms:created>
  <dc:creator>botner</dc:creator>
</cp:coreProperties>
</file>