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handoutMasterIdLst>
    <p:handoutMasterId r:id="rId22"/>
  </p:handoutMasterIdLst>
  <p:sldIdLst>
    <p:sldId id="256" r:id="rId2"/>
    <p:sldId id="294" r:id="rId3"/>
    <p:sldId id="295" r:id="rId4"/>
    <p:sldId id="274" r:id="rId5"/>
    <p:sldId id="296" r:id="rId6"/>
    <p:sldId id="275" r:id="rId7"/>
    <p:sldId id="276" r:id="rId8"/>
    <p:sldId id="278" r:id="rId9"/>
    <p:sldId id="291" r:id="rId10"/>
    <p:sldId id="287" r:id="rId11"/>
    <p:sldId id="286" r:id="rId12"/>
    <p:sldId id="284" r:id="rId13"/>
    <p:sldId id="288" r:id="rId14"/>
    <p:sldId id="279" r:id="rId15"/>
    <p:sldId id="280" r:id="rId16"/>
    <p:sldId id="281" r:id="rId17"/>
    <p:sldId id="283" r:id="rId18"/>
    <p:sldId id="292" r:id="rId19"/>
    <p:sldId id="293" r:id="rId20"/>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E Blades" initials="EEB" lastIdx="1" clrIdx="0">
    <p:extLst>
      <p:ext uri="{19B8F6BF-5375-455C-9EA6-DF929625EA0E}">
        <p15:presenceInfo xmlns:p15="http://schemas.microsoft.com/office/powerpoint/2012/main" userId="S-1-5-21-3752354245-1304142418-1050644084-1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14" y="15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FB30FCC-5EC3-42AB-8F2B-F4841E9E8CA2}" type="datetimeFigureOut">
              <a:rPr lang="en-US" smtClean="0"/>
              <a:t>12/20/2024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81A4BA3-2E2B-4B37-836F-D9BA1270A5D7}" type="slidenum">
              <a:rPr lang="en-US" smtClean="0"/>
              <a:t>‹#›</a:t>
            </a:fld>
            <a:endParaRPr lang="en-US"/>
          </a:p>
        </p:txBody>
      </p:sp>
    </p:spTree>
    <p:extLst>
      <p:ext uri="{BB962C8B-B14F-4D97-AF65-F5344CB8AC3E}">
        <p14:creationId xmlns:p14="http://schemas.microsoft.com/office/powerpoint/2010/main" val="125259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50" tIns="46550" rIns="9315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46550" rIns="9315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84" name="Google Shape;84;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 name="Google Shape;19;p2"/>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3"/>
          <p:cNvPicPr preferRelativeResize="0"/>
          <p:nvPr/>
        </p:nvPicPr>
        <p:blipFill rotWithShape="1">
          <a:blip r:embed="rId2">
            <a:alphaModFix/>
          </a:blip>
          <a:srcRect/>
          <a:stretch/>
        </p:blipFill>
        <p:spPr>
          <a:xfrm>
            <a:off x="228600" y="198783"/>
            <a:ext cx="86868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montclair.edu/procurement/p-card-progra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bankofamerica.com/gc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montclair.edu/procurement/p-card-progra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p:nvPr/>
        </p:nvSpPr>
        <p:spPr>
          <a:xfrm>
            <a:off x="487200" y="5031658"/>
            <a:ext cx="5368413" cy="892891"/>
          </a:xfrm>
          <a:prstGeom prst="rect">
            <a:avLst/>
          </a:prstGeom>
          <a:noFill/>
          <a:ln>
            <a:noFill/>
          </a:ln>
        </p:spPr>
        <p:txBody>
          <a:bodyPr spcFirstLastPara="1" wrap="square" lIns="91425" tIns="45700" rIns="91425" bIns="45700" anchor="t" anchorCtr="0">
            <a:noAutofit/>
          </a:bodyPr>
          <a:lstStyle/>
          <a:p>
            <a:pPr lvl="0">
              <a:buSzPts val="2400"/>
            </a:pPr>
            <a:r>
              <a:rPr lang="en-US" sz="2000" b="1" dirty="0">
                <a:solidFill>
                  <a:schemeClr val="dk1"/>
                </a:solidFill>
                <a:latin typeface="Calibri"/>
                <a:ea typeface="Calibri"/>
                <a:cs typeface="Calibri"/>
                <a:sym typeface="Calibri"/>
              </a:rPr>
              <a:t>PROCUREMENT SERVICES: P-Card </a:t>
            </a:r>
          </a:p>
          <a:p>
            <a:pPr lvl="0">
              <a:buSzPts val="2400"/>
            </a:pPr>
            <a:r>
              <a:rPr lang="en-US" sz="2000" b="1" dirty="0">
                <a:solidFill>
                  <a:schemeClr val="dk1"/>
                </a:solidFill>
                <a:latin typeface="Calibri"/>
                <a:ea typeface="Calibri"/>
                <a:cs typeface="Calibri"/>
                <a:sym typeface="Calibri"/>
              </a:rPr>
              <a:t>Cardholder &amp; Approver Overview</a:t>
            </a:r>
          </a:p>
        </p:txBody>
      </p:sp>
      <p:pic>
        <p:nvPicPr>
          <p:cNvPr id="3" name="Picture 2">
            <a:extLst>
              <a:ext uri="{FF2B5EF4-FFF2-40B4-BE49-F238E27FC236}">
                <a16:creationId xmlns:a16="http://schemas.microsoft.com/office/drawing/2014/main" id="{1EB88E17-14CF-4AE1-8CCA-C4ED7F934EE2}"/>
              </a:ext>
            </a:extLst>
          </p:cNvPr>
          <p:cNvPicPr>
            <a:picLocks noChangeAspect="1"/>
          </p:cNvPicPr>
          <p:nvPr/>
        </p:nvPicPr>
        <p:blipFill>
          <a:blip r:embed="rId3"/>
          <a:stretch>
            <a:fillRect/>
          </a:stretch>
        </p:blipFill>
        <p:spPr>
          <a:xfrm>
            <a:off x="5972594" y="5175016"/>
            <a:ext cx="2428567" cy="4696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935" y="1407652"/>
            <a:ext cx="8247129" cy="778674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The purpose of verifying a transaction in Workday is to ensure they are legitimate University expenses and are charged to the proper University account.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Unlike requisitions, you should not wait until the goods are in hand to verify the P-Card transaction because:</a:t>
            </a:r>
          </a:p>
          <a:p>
            <a:endParaRPr lang="en-US" sz="2200" dirty="0">
              <a:latin typeface="Arial" panose="020B0604020202020204" pitchFamily="34" charset="0"/>
              <a:cs typeface="Arial" panose="020B0604020202020204" pitchFamily="34" charset="0"/>
            </a:endParaRPr>
          </a:p>
          <a:p>
            <a:pPr marL="457200" lvl="3" indent="-457200">
              <a:buFont typeface="+mj-lt"/>
              <a:buAutoNum type="arabicPeriod"/>
            </a:pPr>
            <a:r>
              <a:rPr lang="en-US" sz="2200" dirty="0">
                <a:latin typeface="Arial" panose="020B0604020202020204" pitchFamily="34" charset="0"/>
                <a:cs typeface="Arial" panose="020B0604020202020204" pitchFamily="34" charset="0"/>
              </a:rPr>
              <a:t>MSU must pay Bank of America within 5 days upon receipt of the consolidated billing statement to avoid late fees (on or about the 3</a:t>
            </a:r>
            <a:r>
              <a:rPr lang="en-US" sz="2200" baseline="30000" dirty="0">
                <a:latin typeface="Arial" panose="020B0604020202020204" pitchFamily="34" charset="0"/>
                <a:cs typeface="Arial" panose="020B0604020202020204" pitchFamily="34" charset="0"/>
              </a:rPr>
              <a:t>rd</a:t>
            </a:r>
            <a:r>
              <a:rPr lang="en-US" sz="2200" dirty="0">
                <a:latin typeface="Arial" panose="020B0604020202020204" pitchFamily="34" charset="0"/>
                <a:cs typeface="Arial" panose="020B0604020202020204" pitchFamily="34" charset="0"/>
              </a:rPr>
              <a:t> day of each month following the end of the billing cycle).</a:t>
            </a:r>
          </a:p>
          <a:p>
            <a:pPr marL="457200" lvl="3" indent="-457200">
              <a:buFont typeface="+mj-lt"/>
              <a:buAutoNum type="arabicPeriod"/>
            </a:pPr>
            <a:endParaRPr lang="en-US" sz="2200" dirty="0">
              <a:latin typeface="Arial" panose="020B0604020202020204" pitchFamily="34" charset="0"/>
              <a:cs typeface="Arial" panose="020B0604020202020204" pitchFamily="34" charset="0"/>
            </a:endParaRPr>
          </a:p>
          <a:p>
            <a:pPr marL="457200" lvl="3" indent="-457200">
              <a:buFont typeface="+mj-lt"/>
              <a:buAutoNum type="arabicPeriod"/>
            </a:pPr>
            <a:r>
              <a:rPr lang="en-US" sz="2200" dirty="0">
                <a:latin typeface="Arial" panose="020B0604020202020204" pitchFamily="34" charset="0"/>
                <a:cs typeface="Arial" panose="020B0604020202020204" pitchFamily="34" charset="0"/>
              </a:rPr>
              <a:t>At month end, General Accounting must allocate all charges to the correct account and close the books.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Google Shape;92;p14"/>
          <p:cNvSpPr/>
          <p:nvPr/>
        </p:nvSpPr>
        <p:spPr>
          <a:xfrm>
            <a:off x="336935" y="590900"/>
            <a:ext cx="5168319"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1" dirty="0">
                <a:solidFill>
                  <a:schemeClr val="dk1"/>
                </a:solidFill>
                <a:latin typeface="+mj-lt"/>
                <a:ea typeface="Calibri"/>
                <a:cs typeface="Calibri"/>
                <a:sym typeface="Calibri"/>
              </a:rPr>
              <a:t>P-CARD </a:t>
            </a:r>
            <a:r>
              <a:rPr lang="en-US" sz="2000" b="1" dirty="0">
                <a:solidFill>
                  <a:schemeClr val="dk1"/>
                </a:solidFill>
                <a:latin typeface="+mj-lt"/>
                <a:ea typeface="Calibri"/>
                <a:cs typeface="Arial" panose="020B0604020202020204" pitchFamily="34" charset="0"/>
                <a:sym typeface="Calibri"/>
              </a:rPr>
              <a:t>PROGRAM</a:t>
            </a:r>
            <a:r>
              <a:rPr lang="en-US" sz="2000" b="1" dirty="0">
                <a:solidFill>
                  <a:schemeClr val="dk1"/>
                </a:solidFill>
                <a:latin typeface="+mj-lt"/>
                <a:ea typeface="Calibri"/>
                <a:cs typeface="Calibri"/>
                <a:sym typeface="Calibri"/>
              </a:rPr>
              <a:t>  - WHY WE VERIFY    </a:t>
            </a:r>
            <a:endParaRPr sz="2000" b="1" i="0" u="none" strike="noStrike" cap="none" dirty="0">
              <a:solidFill>
                <a:schemeClr val="dk1"/>
              </a:solidFill>
              <a:latin typeface="+mj-lt"/>
              <a:ea typeface="Calibri"/>
              <a:cs typeface="Calibri"/>
              <a:sym typeface="Calibri"/>
            </a:endParaRPr>
          </a:p>
        </p:txBody>
      </p:sp>
      <p:pic>
        <p:nvPicPr>
          <p:cNvPr id="4" name="Picture 3">
            <a:extLst>
              <a:ext uri="{FF2B5EF4-FFF2-40B4-BE49-F238E27FC236}">
                <a16:creationId xmlns:a16="http://schemas.microsoft.com/office/drawing/2014/main" id="{F6DF5A10-9F23-4BD6-862F-C88DCA97F395}"/>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93513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941" y="599768"/>
            <a:ext cx="5810865"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P-CARD PROGRAM – USING PAYPAL</a:t>
            </a:r>
          </a:p>
        </p:txBody>
      </p:sp>
      <p:sp>
        <p:nvSpPr>
          <p:cNvPr id="3" name="TextBox 2"/>
          <p:cNvSpPr txBox="1"/>
          <p:nvPr/>
        </p:nvSpPr>
        <p:spPr>
          <a:xfrm>
            <a:off x="481780" y="1382286"/>
            <a:ext cx="8180440" cy="4832092"/>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PayPal is the least preferred method of payment and can only be used when there is no other payment option available. However, if this is the only option the following procedure must be followed:</a:t>
            </a:r>
          </a:p>
          <a:p>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cardholder must take a screenshot of the items being purchased and must include a description of the item, the cost of the item and the vendor’s name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The screenshot, and the PayPal receipt are attached to the transaction in Workday.</a:t>
            </a:r>
          </a:p>
          <a:p>
            <a:endParaRPr lang="en-US" sz="2000" dirty="0"/>
          </a:p>
        </p:txBody>
      </p:sp>
      <p:pic>
        <p:nvPicPr>
          <p:cNvPr id="4" name="Picture 3">
            <a:extLst>
              <a:ext uri="{FF2B5EF4-FFF2-40B4-BE49-F238E27FC236}">
                <a16:creationId xmlns:a16="http://schemas.microsoft.com/office/drawing/2014/main" id="{0F8BE141-EAE6-4334-991A-BE4E07612C64}"/>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235218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14"/>
          <p:cNvSpPr/>
          <p:nvPr/>
        </p:nvSpPr>
        <p:spPr>
          <a:xfrm>
            <a:off x="336935" y="590900"/>
            <a:ext cx="5168319"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dk1"/>
                </a:solidFill>
                <a:latin typeface="Arial" panose="020B0604020202020204" pitchFamily="34" charset="0"/>
                <a:ea typeface="Calibri"/>
                <a:cs typeface="Arial" panose="020B0604020202020204" pitchFamily="34" charset="0"/>
                <a:sym typeface="Calibri"/>
              </a:rPr>
              <a:t>P-CARD PROGRAM – AUDITS</a:t>
            </a:r>
            <a:endParaRPr sz="24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Google Shape;93;p14"/>
          <p:cNvSpPr txBox="1"/>
          <p:nvPr/>
        </p:nvSpPr>
        <p:spPr>
          <a:xfrm>
            <a:off x="127819" y="1469001"/>
            <a:ext cx="8263377" cy="4801306"/>
          </a:xfrm>
          <a:prstGeom prst="rect">
            <a:avLst/>
          </a:prstGeom>
          <a:noFill/>
          <a:ln>
            <a:noFill/>
          </a:ln>
        </p:spPr>
        <p:txBody>
          <a:bodyPr spcFirstLastPara="1" wrap="square" lIns="91425" tIns="45700" rIns="91425" bIns="45700" anchor="t" anchorCtr="0">
            <a:noAutofit/>
          </a:bodyPr>
          <a:lstStyle/>
          <a:p>
            <a:pPr marL="952500" indent="-342900">
              <a:lnSpc>
                <a:spcPct val="90000"/>
              </a:lnSpc>
              <a:spcBef>
                <a:spcPts val="500"/>
              </a:spcBef>
              <a:buClr>
                <a:schemeClr val="dk1"/>
              </a:buClr>
              <a:buSzPts val="2400"/>
              <a:buFont typeface="Arial" panose="020B0604020202020204" pitchFamily="34" charset="0"/>
              <a:buChar char="•"/>
            </a:pPr>
            <a:endParaRPr lang="en-US" sz="2400" dirty="0">
              <a:solidFill>
                <a:schemeClr val="tx1"/>
              </a:solidFill>
              <a:latin typeface="Arial" panose="020B0604020202020204" pitchFamily="34" charset="0"/>
              <a:ea typeface="Calibri"/>
              <a:cs typeface="Arial" panose="020B0604020202020204" pitchFamily="34" charset="0"/>
              <a:sym typeface="Calibri"/>
            </a:endParaRPr>
          </a:p>
          <a:p>
            <a:pPr marL="952500" indent="-342900">
              <a:lnSpc>
                <a:spcPct val="90000"/>
              </a:lnSpc>
              <a:spcBef>
                <a:spcPts val="500"/>
              </a:spcBef>
              <a:buClr>
                <a:schemeClr val="dk1"/>
              </a:buClr>
              <a:buSzPts val="2400"/>
              <a:buFont typeface="Arial" panose="020B0604020202020204" pitchFamily="34" charset="0"/>
              <a:buChar char="•"/>
            </a:pPr>
            <a:r>
              <a:rPr lang="en-US" sz="2400" dirty="0">
                <a:solidFill>
                  <a:schemeClr val="tx1"/>
                </a:solidFill>
                <a:latin typeface="Arial" panose="020B0604020202020204" pitchFamily="34" charset="0"/>
                <a:ea typeface="Calibri"/>
                <a:cs typeface="Arial" panose="020B0604020202020204" pitchFamily="34" charset="0"/>
                <a:sym typeface="Calibri"/>
              </a:rPr>
              <a:t>All cardholder transactions are audited by the Procurement Services Office on a monthly basis to verify compliance with the University’s P-Card Policies and Procedures.</a:t>
            </a:r>
          </a:p>
          <a:p>
            <a:pPr marL="952500" indent="-342900">
              <a:lnSpc>
                <a:spcPct val="90000"/>
              </a:lnSpc>
              <a:spcBef>
                <a:spcPts val="500"/>
              </a:spcBef>
              <a:buClr>
                <a:schemeClr val="dk1"/>
              </a:buClr>
              <a:buSzPts val="2400"/>
              <a:buFont typeface="Arial" panose="020B0604020202020204" pitchFamily="34" charset="0"/>
              <a:buChar char="•"/>
            </a:pPr>
            <a:endParaRPr lang="en-US" sz="2400" dirty="0">
              <a:solidFill>
                <a:schemeClr val="tx1"/>
              </a:solidFill>
              <a:latin typeface="Arial" panose="020B0604020202020204" pitchFamily="34" charset="0"/>
              <a:ea typeface="Calibri"/>
              <a:cs typeface="Arial" panose="020B0604020202020204" pitchFamily="34" charset="0"/>
              <a:sym typeface="Calibri"/>
            </a:endParaRPr>
          </a:p>
          <a:p>
            <a:pPr marL="952500" indent="-342900">
              <a:lnSpc>
                <a:spcPct val="90000"/>
              </a:lnSpc>
              <a:spcBef>
                <a:spcPts val="500"/>
              </a:spcBef>
              <a:buClr>
                <a:schemeClr val="dk1"/>
              </a:buClr>
              <a:buSzPts val="2400"/>
              <a:buFont typeface="Arial" panose="020B0604020202020204" pitchFamily="34" charset="0"/>
              <a:buChar char="•"/>
            </a:pPr>
            <a:r>
              <a:rPr lang="en-US" sz="2400" dirty="0">
                <a:solidFill>
                  <a:schemeClr val="tx1"/>
                </a:solidFill>
                <a:latin typeface="Arial" panose="020B0604020202020204" pitchFamily="34" charset="0"/>
                <a:ea typeface="Calibri"/>
                <a:cs typeface="Arial" panose="020B0604020202020204" pitchFamily="34" charset="0"/>
                <a:sym typeface="Calibri"/>
              </a:rPr>
              <a:t>Instances of non-compliance with policies by cardholders or P-Card approvers will likely result in revocation of P-Card privileges.</a:t>
            </a:r>
          </a:p>
          <a:p>
            <a:pPr marL="609600">
              <a:lnSpc>
                <a:spcPct val="90000"/>
              </a:lnSpc>
              <a:spcBef>
                <a:spcPts val="500"/>
              </a:spcBef>
              <a:buClr>
                <a:schemeClr val="dk1"/>
              </a:buClr>
              <a:buSzPts val="2400"/>
            </a:pPr>
            <a:endParaRPr lang="en-US" sz="2400" dirty="0">
              <a:solidFill>
                <a:schemeClr val="tx1"/>
              </a:solidFill>
              <a:latin typeface="Arial" panose="020B0604020202020204" pitchFamily="34" charset="0"/>
              <a:ea typeface="Calibri"/>
              <a:cs typeface="Arial" panose="020B0604020202020204" pitchFamily="34" charset="0"/>
              <a:sym typeface="Calibri"/>
            </a:endParaRPr>
          </a:p>
          <a:p>
            <a:pPr marL="952500" indent="-342900">
              <a:lnSpc>
                <a:spcPct val="90000"/>
              </a:lnSpc>
              <a:spcBef>
                <a:spcPts val="500"/>
              </a:spcBef>
              <a:buClr>
                <a:schemeClr val="dk1"/>
              </a:buClr>
              <a:buSzPts val="2400"/>
              <a:buFont typeface="Arial" panose="020B0604020202020204" pitchFamily="34" charset="0"/>
              <a:buChar char="•"/>
            </a:pPr>
            <a:r>
              <a:rPr lang="en-US" sz="2400" dirty="0">
                <a:solidFill>
                  <a:schemeClr val="tx1"/>
                </a:solidFill>
                <a:latin typeface="Arial" panose="020B0604020202020204" pitchFamily="34" charset="0"/>
                <a:ea typeface="Calibri"/>
                <a:cs typeface="Arial" panose="020B0604020202020204" pitchFamily="34" charset="0"/>
                <a:sym typeface="Calibri"/>
              </a:rPr>
              <a:t>Should additional information or backup be requested, it is mandatory to respond in a timely manner.</a:t>
            </a:r>
          </a:p>
          <a:p>
            <a:pPr marL="609600">
              <a:lnSpc>
                <a:spcPct val="90000"/>
              </a:lnSpc>
              <a:spcBef>
                <a:spcPts val="500"/>
              </a:spcBef>
              <a:buClr>
                <a:schemeClr val="dk1"/>
              </a:buClr>
              <a:buSzPts val="2400"/>
            </a:pPr>
            <a:endParaRPr lang="en-US" sz="2000" dirty="0">
              <a:solidFill>
                <a:schemeClr val="tx1"/>
              </a:solidFill>
              <a:latin typeface="Calibri"/>
              <a:ea typeface="Calibri"/>
              <a:cs typeface="Calibri"/>
              <a:sym typeface="Calibri"/>
            </a:endParaRPr>
          </a:p>
          <a:p>
            <a:pPr marL="609600" marR="0" lvl="1" algn="l" rtl="0">
              <a:lnSpc>
                <a:spcPct val="90000"/>
              </a:lnSpc>
              <a:spcBef>
                <a:spcPts val="500"/>
              </a:spcBef>
              <a:spcAft>
                <a:spcPts val="0"/>
              </a:spcAft>
              <a:buClr>
                <a:schemeClr val="dk1"/>
              </a:buClr>
              <a:buSzPts val="2400"/>
            </a:pPr>
            <a:endParaRPr lang="en-US" sz="2000" dirty="0">
              <a:solidFill>
                <a:schemeClr val="tx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rgbClr val="3B3B3B"/>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rgbClr val="3B3B3B"/>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CF49B97F-0E65-4670-A571-66D068287241}"/>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318990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478" y="594268"/>
            <a:ext cx="4694663" cy="461665"/>
          </a:xfrm>
          <a:prstGeom prst="rect">
            <a:avLst/>
          </a:prstGeom>
        </p:spPr>
        <p:txBody>
          <a:bodyPr wrap="square">
            <a:spAutoFit/>
          </a:bodyPr>
          <a:lstStyle/>
          <a:p>
            <a:pPr lvl="0">
              <a:buSzPts val="2400"/>
            </a:pPr>
            <a:r>
              <a:rPr lang="en-US" sz="2400" b="1" dirty="0">
                <a:solidFill>
                  <a:schemeClr val="dk1"/>
                </a:solidFill>
                <a:latin typeface="Arial" panose="020B0604020202020204" pitchFamily="34" charset="0"/>
                <a:ea typeface="Calibri"/>
                <a:cs typeface="Arial" panose="020B0604020202020204" pitchFamily="34" charset="0"/>
                <a:sym typeface="Calibri"/>
              </a:rPr>
              <a:t>P-CARD PROGRAM – TAXES</a:t>
            </a:r>
          </a:p>
        </p:txBody>
      </p:sp>
      <p:sp>
        <p:nvSpPr>
          <p:cNvPr id="9" name="Rectangle 8"/>
          <p:cNvSpPr/>
          <p:nvPr/>
        </p:nvSpPr>
        <p:spPr>
          <a:xfrm>
            <a:off x="493059" y="1488141"/>
            <a:ext cx="8416765" cy="452431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Because the University is exempt from sales tax, every effort should be made by the cardholder to ensure that a purchase does not include it.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a cardholder is charged tax on a purchased item, it is the individual’s responsibility to follow up and obtain credit from the vendor.  If the vendor requires a tax exempt form in addition to the tax ID number that is on the front of the P-Card, the University uses the ST-4 Exempt Use Certificate which can be found at the following link:</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hlinkClick r:id="rId2"/>
              </a:rPr>
              <a:t>https://www.montclair.edu/procurement/p-card-program/</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E2AA2D-D59A-47CA-930B-EE6B13020FFC}"/>
              </a:ext>
            </a:extLst>
          </p:cNvPr>
          <p:cNvPicPr>
            <a:picLocks noChangeAspect="1"/>
          </p:cNvPicPr>
          <p:nvPr/>
        </p:nvPicPr>
        <p:blipFill>
          <a:blip r:embed="rId3"/>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305906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14"/>
          <p:cNvSpPr/>
          <p:nvPr/>
        </p:nvSpPr>
        <p:spPr>
          <a:xfrm>
            <a:off x="233240" y="591096"/>
            <a:ext cx="6648327"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900" b="1" dirty="0">
                <a:solidFill>
                  <a:schemeClr val="dk1"/>
                </a:solidFill>
                <a:latin typeface="Arial" panose="020B0604020202020204" pitchFamily="34" charset="0"/>
                <a:ea typeface="Calibri"/>
                <a:cs typeface="Arial" panose="020B0604020202020204" pitchFamily="34" charset="0"/>
                <a:sym typeface="Calibri"/>
              </a:rPr>
              <a:t>P-CARD PROGRAM – ROLES &amp; RESPONSIBILITIES</a:t>
            </a:r>
            <a:endParaRPr sz="19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Google Shape;93;p14"/>
          <p:cNvSpPr txBox="1"/>
          <p:nvPr/>
        </p:nvSpPr>
        <p:spPr>
          <a:xfrm>
            <a:off x="524721" y="1338406"/>
            <a:ext cx="7676100" cy="4803502"/>
          </a:xfrm>
          <a:prstGeom prst="rect">
            <a:avLst/>
          </a:prstGeom>
          <a:noFill/>
          <a:ln>
            <a:noFill/>
          </a:ln>
        </p:spPr>
        <p:txBody>
          <a:bodyPr spcFirstLastPara="1" wrap="square" lIns="91425" tIns="45700" rIns="91425" bIns="45700" anchor="t" anchorCtr="0">
            <a:noAutofit/>
          </a:bodyPr>
          <a:lstStyle/>
          <a:p>
            <a:r>
              <a:rPr lang="en-US" sz="2200" b="1" u="sng" dirty="0">
                <a:latin typeface="Arial" panose="020B0604020202020204" pitchFamily="34" charset="0"/>
                <a:cs typeface="Arial" panose="020B0604020202020204" pitchFamily="34" charset="0"/>
              </a:rPr>
              <a:t>Cardholder Responsibilities:</a:t>
            </a:r>
          </a:p>
          <a:p>
            <a:endParaRPr lang="en-US" sz="2200" b="1" u="sng"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Safeguards the P-Card</a:t>
            </a:r>
          </a:p>
          <a:p>
            <a:pPr marL="285750" lvl="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Verifies transactions posted in Workday by the end of each billing cycle </a:t>
            </a:r>
            <a:r>
              <a:rPr lang="en-US" sz="2200" dirty="0">
                <a:solidFill>
                  <a:schemeClr val="tx1"/>
                </a:solidFill>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Work with the Cost Center Manager/P-Card Approver to replenish funds to cover the expense when a budget failure occurs </a:t>
            </a:r>
          </a:p>
          <a:p>
            <a:pPr marL="285750" lvl="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Resolves any discrepancies directly with the vendor  </a:t>
            </a:r>
          </a:p>
          <a:p>
            <a:pPr marL="285750" lvl="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Ensures access to electronic copies of monthly statement, receipts, etc., for future audits </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Report lost or stolen cards immediately to Bank of America and to the P-Card Administrator. </a:t>
            </a:r>
          </a:p>
          <a:p>
            <a:pPr marL="285750" indent="-285750">
              <a:buFont typeface="Arial" panose="020B0604020202020204" pitchFamily="34" charset="0"/>
              <a:buChar char="•"/>
            </a:pPr>
            <a:r>
              <a:rPr lang="en-US" sz="2200" b="0" i="0" u="none" strike="noStrike" cap="none" dirty="0">
                <a:solidFill>
                  <a:srgbClr val="3B3B3B"/>
                </a:solidFill>
                <a:latin typeface="Arial" panose="020B0604020202020204" pitchFamily="34" charset="0"/>
                <a:ea typeface="Calibri"/>
                <a:cs typeface="Arial" panose="020B0604020202020204" pitchFamily="34" charset="0"/>
                <a:sym typeface="Calibri"/>
              </a:rPr>
              <a:t>Ensures taxes are not charged for a purchase</a:t>
            </a:r>
            <a:endParaRPr sz="2200" b="0" i="0" u="none" strike="noStrike" cap="none" dirty="0">
              <a:solidFill>
                <a:srgbClr val="3B3B3B"/>
              </a:solidFill>
              <a:latin typeface="Arial" panose="020B0604020202020204" pitchFamily="34" charset="0"/>
              <a:ea typeface="Calibri"/>
              <a:cs typeface="Arial" panose="020B0604020202020204" pitchFamily="34" charset="0"/>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rgbClr val="3B3B3B"/>
              </a:solidFill>
              <a:latin typeface="Calibri" panose="020F0502020204030204" pitchFamily="34" charset="0"/>
              <a:ea typeface="Calibri"/>
              <a:cs typeface="Calibri" panose="020F0502020204030204" pitchFamily="34" charset="0"/>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rgbClr val="3B3B3B"/>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5C7ED6C8-3075-4DD5-81DD-BCA41BC37DC2}"/>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40044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14"/>
          <p:cNvSpPr/>
          <p:nvPr/>
        </p:nvSpPr>
        <p:spPr>
          <a:xfrm>
            <a:off x="233240" y="591096"/>
            <a:ext cx="6648327"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900" b="1" dirty="0">
                <a:solidFill>
                  <a:schemeClr val="dk1"/>
                </a:solidFill>
                <a:latin typeface="Arial" panose="020B0604020202020204" pitchFamily="34" charset="0"/>
                <a:ea typeface="Calibri"/>
                <a:cs typeface="Arial" panose="020B0604020202020204" pitchFamily="34" charset="0"/>
                <a:sym typeface="Calibri"/>
              </a:rPr>
              <a:t>P-CARD PROGRAM – ROLES &amp; RESPONSIBILITIES</a:t>
            </a:r>
            <a:endParaRPr sz="19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Google Shape;93;p14"/>
          <p:cNvSpPr txBox="1"/>
          <p:nvPr/>
        </p:nvSpPr>
        <p:spPr>
          <a:xfrm>
            <a:off x="733950" y="1512457"/>
            <a:ext cx="7676100" cy="4614965"/>
          </a:xfrm>
          <a:prstGeom prst="rect">
            <a:avLst/>
          </a:prstGeom>
          <a:noFill/>
          <a:ln>
            <a:noFill/>
          </a:ln>
        </p:spPr>
        <p:txBody>
          <a:bodyPr spcFirstLastPara="1" wrap="square" lIns="91425" tIns="45700" rIns="91425" bIns="45700" anchor="t" anchorCtr="0">
            <a:noAutofit/>
          </a:bodyPr>
          <a:lstStyle/>
          <a:p>
            <a:r>
              <a:rPr lang="en-US" sz="2400" b="1" u="sng" dirty="0">
                <a:latin typeface="Arial" panose="020B0604020202020204" pitchFamily="34" charset="0"/>
                <a:cs typeface="Arial" panose="020B0604020202020204" pitchFamily="34" charset="0"/>
              </a:rPr>
              <a:t>Approver Responsibilities:</a:t>
            </a:r>
          </a:p>
          <a:p>
            <a:endParaRPr lang="en-US" sz="2400" u="sng"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Forwards applications and agreements to the </a:t>
            </a:r>
            <a:r>
              <a:rPr lang="en-US" sz="2400" dirty="0">
                <a:solidFill>
                  <a:schemeClr val="tx1"/>
                </a:solidFill>
                <a:latin typeface="Arial" panose="020B0604020202020204" pitchFamily="34" charset="0"/>
                <a:cs typeface="Arial" panose="020B0604020202020204" pitchFamily="34" charset="0"/>
              </a:rPr>
              <a:t>P-Card Administrator</a:t>
            </a:r>
            <a:r>
              <a:rPr lang="en-US" sz="2400" dirty="0">
                <a:solidFill>
                  <a:srgbClr val="FF0000"/>
                </a:solidFill>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Monitors card activity </a:t>
            </a: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Assures that correct spend category and department information are used, and that the appropriate receipt is attached to the transaction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Approves all transactions posted in Workday by the end of each billing cycle</a:t>
            </a: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Collects P-Cards from terminated employees </a:t>
            </a: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Informs P-Card Administrator of any changes in personnel </a:t>
            </a: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rgbClr val="3B3B3B"/>
              </a:solidFill>
              <a:latin typeface="Calibri" panose="020F0502020204030204" pitchFamily="34" charset="0"/>
              <a:ea typeface="Calibri"/>
              <a:cs typeface="Calibri" panose="020F0502020204030204" pitchFamily="34" charset="0"/>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rgbClr val="3B3B3B"/>
              </a:solidFill>
              <a:latin typeface="Calibri" panose="020F0502020204030204" pitchFamily="34" charset="0"/>
              <a:ea typeface="Calibri"/>
              <a:cs typeface="Calibri" panose="020F0502020204030204" pitchFamily="34" charset="0"/>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601F20A2-5629-4650-AAA9-61F96208CFB8}"/>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148256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14"/>
          <p:cNvSpPr/>
          <p:nvPr/>
        </p:nvSpPr>
        <p:spPr>
          <a:xfrm>
            <a:off x="233240" y="572046"/>
            <a:ext cx="6648327"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1" dirty="0">
                <a:solidFill>
                  <a:schemeClr val="dk1"/>
                </a:solidFill>
                <a:latin typeface="Arial" panose="020B0604020202020204" pitchFamily="34" charset="0"/>
                <a:ea typeface="Calibri"/>
                <a:cs typeface="Arial" panose="020B0604020202020204" pitchFamily="34" charset="0"/>
                <a:sym typeface="Calibri"/>
              </a:rPr>
              <a:t>P-CARD PROGRAM – CARD SUSPENSION</a:t>
            </a:r>
            <a:endParaRPr sz="20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Google Shape;93;p14"/>
          <p:cNvSpPr txBox="1"/>
          <p:nvPr/>
        </p:nvSpPr>
        <p:spPr>
          <a:xfrm>
            <a:off x="945823" y="1512458"/>
            <a:ext cx="7676100" cy="4614965"/>
          </a:xfrm>
          <a:prstGeom prst="rect">
            <a:avLst/>
          </a:prstGeom>
          <a:noFill/>
          <a:ln>
            <a:noFill/>
          </a:ln>
        </p:spPr>
        <p:txBody>
          <a:bodyPr spcFirstLastPara="1" wrap="square" lIns="91425" tIns="45700" rIns="91425" bIns="45700" anchor="t" anchorCtr="0">
            <a:noAutofit/>
          </a:bodyPr>
          <a:lstStyle/>
          <a:p>
            <a:r>
              <a:rPr lang="en-US" sz="2400" b="1" u="sng" dirty="0">
                <a:latin typeface="Arial" panose="020B0604020202020204" pitchFamily="34" charset="0"/>
                <a:cs typeface="Arial" panose="020B0604020202020204" pitchFamily="34" charset="0"/>
              </a:rPr>
              <a:t>Reasons for Card Suspension:</a:t>
            </a:r>
          </a:p>
          <a:p>
            <a:pPr marL="285750" lvl="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Items purchased that are prohibited by the University</a:t>
            </a: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Approval by both cardholder and approver did not take place by end of billing cycle </a:t>
            </a: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Taxes over $1,000 were charged to the p-card and not credited back</a:t>
            </a: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Open balances remain at the end of billing cycle due to a failed budget check </a:t>
            </a: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Splitting a charge into two or more in order to avoid the single transaction dollar limit</a:t>
            </a:r>
          </a:p>
          <a:p>
            <a:pPr marL="285750" lvl="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Did not respond to an auditors request for information</a:t>
            </a:r>
          </a:p>
          <a:p>
            <a:endParaRPr lang="en-US" sz="2400"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rgbClr val="3B3B3B"/>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rgbClr val="3B3B3B"/>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2E2E33A3-97B0-40DD-AF35-4E5876CA1CAE}"/>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49775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771" y="1550019"/>
            <a:ext cx="8125669" cy="4154984"/>
          </a:xfrm>
          <a:prstGeom prst="rect">
            <a:avLst/>
          </a:prstGeom>
          <a:noFill/>
        </p:spPr>
        <p:txBody>
          <a:bodyPr wrap="square" rtlCol="0">
            <a:spAutoFit/>
          </a:bodyPr>
          <a:lstStyle/>
          <a:p>
            <a:r>
              <a:rPr lang="en-US" sz="2400" b="1" u="sng" dirty="0">
                <a:latin typeface="Arial" panose="020B0604020202020204" pitchFamily="34" charset="0"/>
                <a:cs typeface="Arial" panose="020B0604020202020204" pitchFamily="34" charset="0"/>
              </a:rPr>
              <a:t>Reasons for P-Card Termination</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Any inappropriate, unauthorized use of the P-Card will result in cancellation and will subject the cardholder to disciplinary action including possible </a:t>
            </a:r>
            <a:r>
              <a:rPr lang="en-US" sz="2400" b="1" dirty="0">
                <a:solidFill>
                  <a:schemeClr val="tx1"/>
                </a:solidFill>
                <a:latin typeface="Arial" panose="020B0604020202020204" pitchFamily="34" charset="0"/>
                <a:cs typeface="Arial" panose="020B0604020202020204" pitchFamily="34" charset="0"/>
              </a:rPr>
              <a:t>termination</a:t>
            </a:r>
            <a:r>
              <a:rPr lang="en-US" sz="2400" dirty="0">
                <a:solidFill>
                  <a:schemeClr val="tx1"/>
                </a:solidFill>
                <a:latin typeface="Arial" panose="020B0604020202020204" pitchFamily="34" charset="0"/>
                <a:cs typeface="Arial" panose="020B0604020202020204" pitchFamily="34" charset="0"/>
              </a:rPr>
              <a:t> of employment and criminal prosecution.</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Failure to approve transactions within the required time frame in excess of two billing cycles within one fiscal year. </a:t>
            </a:r>
          </a:p>
          <a:p>
            <a:endParaRPr lang="en-US" sz="2400" dirty="0">
              <a:latin typeface="Calibri" panose="020F0502020204030204" pitchFamily="34" charset="0"/>
              <a:cs typeface="Calibri" panose="020F0502020204030204" pitchFamily="34" charset="0"/>
            </a:endParaRPr>
          </a:p>
        </p:txBody>
      </p:sp>
      <p:sp>
        <p:nvSpPr>
          <p:cNvPr id="3" name="Google Shape;92;p14">
            <a:extLst>
              <a:ext uri="{FF2B5EF4-FFF2-40B4-BE49-F238E27FC236}">
                <a16:creationId xmlns:a16="http://schemas.microsoft.com/office/drawing/2014/main" id="{DBA5D372-D4B6-43DC-B824-01FB2F88BDB9}"/>
              </a:ext>
            </a:extLst>
          </p:cNvPr>
          <p:cNvSpPr/>
          <p:nvPr/>
        </p:nvSpPr>
        <p:spPr>
          <a:xfrm>
            <a:off x="233240" y="572046"/>
            <a:ext cx="6648327"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1" dirty="0">
                <a:solidFill>
                  <a:schemeClr val="dk1"/>
                </a:solidFill>
                <a:latin typeface="Arial" panose="020B0604020202020204" pitchFamily="34" charset="0"/>
                <a:ea typeface="Calibri"/>
                <a:cs typeface="Arial" panose="020B0604020202020204" pitchFamily="34" charset="0"/>
                <a:sym typeface="Calibri"/>
              </a:rPr>
              <a:t>P-CARD PROGRAM – CARD TERMINATION</a:t>
            </a:r>
            <a:endParaRPr sz="20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pic>
        <p:nvPicPr>
          <p:cNvPr id="4" name="Picture 3">
            <a:extLst>
              <a:ext uri="{FF2B5EF4-FFF2-40B4-BE49-F238E27FC236}">
                <a16:creationId xmlns:a16="http://schemas.microsoft.com/office/drawing/2014/main" id="{8569B868-C71E-4252-81BA-D8F006591CB8}"/>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217684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17BB41-27D0-454C-9244-C554A8F9CA4A}"/>
              </a:ext>
            </a:extLst>
          </p:cNvPr>
          <p:cNvSpPr txBox="1"/>
          <p:nvPr/>
        </p:nvSpPr>
        <p:spPr>
          <a:xfrm>
            <a:off x="489526" y="589396"/>
            <a:ext cx="573982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BANK OF AMERICA GLOBAL ACCESS (GCA)</a:t>
            </a:r>
          </a:p>
        </p:txBody>
      </p:sp>
      <p:sp>
        <p:nvSpPr>
          <p:cNvPr id="3" name="TextBox 2">
            <a:extLst>
              <a:ext uri="{FF2B5EF4-FFF2-40B4-BE49-F238E27FC236}">
                <a16:creationId xmlns:a16="http://schemas.microsoft.com/office/drawing/2014/main" id="{EDEEF74E-9E93-43D7-9C83-EEE292D2522B}"/>
              </a:ext>
            </a:extLst>
          </p:cNvPr>
          <p:cNvSpPr txBox="1"/>
          <p:nvPr/>
        </p:nvSpPr>
        <p:spPr>
          <a:xfrm flipH="1">
            <a:off x="295564" y="2085775"/>
            <a:ext cx="8581736" cy="3893374"/>
          </a:xfrm>
          <a:prstGeom prst="rect">
            <a:avLst/>
          </a:prstGeom>
          <a:noFill/>
        </p:spPr>
        <p:txBody>
          <a:bodyPr wrap="square" rtlCol="0">
            <a:spAutoFit/>
          </a:bodyPr>
          <a:lstStyle/>
          <a:p>
            <a:pPr marL="942975" lvl="2" indent="-257175">
              <a:spcAft>
                <a:spcPts val="450"/>
              </a:spcAft>
              <a:buFont typeface="Arial" panose="020B0604020202020204" pitchFamily="34" charset="0"/>
              <a:buChar char="•"/>
            </a:pPr>
            <a:r>
              <a:rPr lang="en-US" sz="2200" dirty="0">
                <a:latin typeface="Arial" panose="020B0604020202020204" pitchFamily="34" charset="0"/>
                <a:cs typeface="Arial" panose="020B0604020202020204" pitchFamily="34" charset="0"/>
              </a:rPr>
              <a:t>Self-Service – Use it When You Need it</a:t>
            </a:r>
          </a:p>
          <a:p>
            <a:pPr marL="942975" lvl="2" indent="-257175" algn="just">
              <a:spcAft>
                <a:spcPts val="450"/>
              </a:spcAft>
              <a:buFont typeface="Arial" panose="020B0604020202020204" pitchFamily="34" charset="0"/>
              <a:buChar char="•"/>
            </a:pPr>
            <a:r>
              <a:rPr lang="en-US" sz="2200" dirty="0">
                <a:latin typeface="Arial" panose="020B0604020202020204" pitchFamily="34" charset="0"/>
                <a:cs typeface="Arial" panose="020B0604020202020204" pitchFamily="34" charset="0"/>
              </a:rPr>
              <a:t>View Balances,  Credit Limits and Recent Transactions</a:t>
            </a:r>
          </a:p>
          <a:p>
            <a:pPr marL="942975" lvl="2" indent="-257175" algn="just">
              <a:spcAft>
                <a:spcPts val="450"/>
              </a:spcAft>
              <a:buFont typeface="Arial" panose="020B0604020202020204" pitchFamily="34" charset="0"/>
              <a:buChar char="•"/>
            </a:pPr>
            <a:r>
              <a:rPr lang="en-US" sz="2200" dirty="0">
                <a:latin typeface="Arial" panose="020B0604020202020204" pitchFamily="34" charset="0"/>
                <a:cs typeface="Arial" panose="020B0604020202020204" pitchFamily="34" charset="0"/>
              </a:rPr>
              <a:t>Set Up Email, Text or Phone Alerts to Reflect Card Activity</a:t>
            </a:r>
          </a:p>
          <a:p>
            <a:pPr marL="942975" lvl="2" indent="-257175" algn="just">
              <a:spcAft>
                <a:spcPts val="450"/>
              </a:spcAft>
              <a:buFont typeface="Arial" panose="020B0604020202020204" pitchFamily="34" charset="0"/>
              <a:buChar char="•"/>
            </a:pPr>
            <a:r>
              <a:rPr lang="en-US" sz="2200" dirty="0">
                <a:latin typeface="Arial" panose="020B0604020202020204" pitchFamily="34" charset="0"/>
                <a:cs typeface="Arial" panose="020B0604020202020204" pitchFamily="34" charset="0"/>
              </a:rPr>
              <a:t>View or Change Your PIN Number</a:t>
            </a:r>
          </a:p>
          <a:p>
            <a:pPr marL="942975" lvl="2" indent="-257175" algn="just">
              <a:spcAft>
                <a:spcPts val="450"/>
              </a:spcAft>
              <a:buFont typeface="Arial" panose="020B0604020202020204" pitchFamily="34" charset="0"/>
              <a:buChar char="•"/>
            </a:pPr>
            <a:r>
              <a:rPr lang="en-US" sz="2200" dirty="0">
                <a:latin typeface="Arial" panose="020B0604020202020204" pitchFamily="34" charset="0"/>
                <a:cs typeface="Arial" panose="020B0604020202020204" pitchFamily="34" charset="0"/>
              </a:rPr>
              <a:t>Lock or Unlock Your Card</a:t>
            </a:r>
          </a:p>
          <a:p>
            <a:pPr marL="685800" lvl="2" algn="just">
              <a:spcAft>
                <a:spcPts val="450"/>
              </a:spcAft>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To Register go to: </a:t>
            </a:r>
            <a:r>
              <a:rPr lang="en-US" sz="2200" dirty="0">
                <a:latin typeface="Arial" panose="020B0604020202020204" pitchFamily="34" charset="0"/>
                <a:cs typeface="Arial" panose="020B0604020202020204" pitchFamily="34" charset="0"/>
                <a:hlinkClick r:id="rId2"/>
              </a:rPr>
              <a:t>https://www.bankofamerica.com/gca</a:t>
            </a:r>
            <a:r>
              <a:rPr lang="en-US" sz="2200" dirty="0">
                <a:latin typeface="Arial" panose="020B0604020202020204" pitchFamily="34" charset="0"/>
                <a:cs typeface="Arial" panose="020B0604020202020204" pitchFamily="34" charset="0"/>
              </a:rPr>
              <a:t>. The Global Card Services Team is available 24/7 to provide any needed assistance. Just call 888-449-2273.</a:t>
            </a:r>
          </a:p>
          <a:p>
            <a:pPr marL="942975" lvl="2" indent="-257175" algn="just">
              <a:spcAft>
                <a:spcPts val="45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129FF94-3A9F-4913-8AF4-07CC4B1F1FF1}"/>
              </a:ext>
            </a:extLst>
          </p:cNvPr>
          <p:cNvSpPr txBox="1"/>
          <p:nvPr/>
        </p:nvSpPr>
        <p:spPr>
          <a:xfrm>
            <a:off x="295564" y="1435753"/>
            <a:ext cx="8772236" cy="430887"/>
          </a:xfrm>
          <a:prstGeom prst="rect">
            <a:avLst/>
          </a:prstGeom>
          <a:noFill/>
        </p:spPr>
        <p:txBody>
          <a:bodyPr wrap="square" rtlCol="0">
            <a:spAutoFit/>
          </a:bodyPr>
          <a:lstStyle/>
          <a:p>
            <a:r>
              <a:rPr lang="en-US" sz="2200" b="1" u="sng" kern="700" dirty="0">
                <a:latin typeface="Arial" panose="020B0604020202020204" pitchFamily="34" charset="0"/>
                <a:ea typeface="Roboto" panose="02000000000000000000" pitchFamily="2" charset="0"/>
                <a:cs typeface="Arial" panose="020B0604020202020204" pitchFamily="34" charset="0"/>
              </a:rPr>
              <a:t>Introducing the Benefits of Using Global Card Access (GCA)</a:t>
            </a:r>
          </a:p>
        </p:txBody>
      </p:sp>
      <p:pic>
        <p:nvPicPr>
          <p:cNvPr id="6" name="Picture 5">
            <a:extLst>
              <a:ext uri="{FF2B5EF4-FFF2-40B4-BE49-F238E27FC236}">
                <a16:creationId xmlns:a16="http://schemas.microsoft.com/office/drawing/2014/main" id="{AC62AC90-BA9A-463C-9468-333B9A1A34EE}"/>
              </a:ext>
            </a:extLst>
          </p:cNvPr>
          <p:cNvPicPr>
            <a:picLocks noChangeAspect="1"/>
          </p:cNvPicPr>
          <p:nvPr/>
        </p:nvPicPr>
        <p:blipFill>
          <a:blip r:embed="rId3"/>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383176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869186-FA02-4E76-8FAC-519C1FF4FD3D}"/>
              </a:ext>
            </a:extLst>
          </p:cNvPr>
          <p:cNvSpPr txBox="1"/>
          <p:nvPr/>
        </p:nvSpPr>
        <p:spPr>
          <a:xfrm>
            <a:off x="591127" y="5429377"/>
            <a:ext cx="8102022" cy="1646605"/>
          </a:xfrm>
          <a:prstGeom prst="rect">
            <a:avLst/>
          </a:prstGeom>
          <a:noFill/>
        </p:spPr>
        <p:txBody>
          <a:bodyPr wrap="square" rtlCol="0">
            <a:spAutoFit/>
          </a:bodyPr>
          <a:lstStyle/>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P-Card Information &amp; Forms are listed on the P-Card Website at </a:t>
            </a:r>
          </a:p>
          <a:p>
            <a:r>
              <a:rPr lang="en-US" sz="2100" dirty="0">
                <a:latin typeface="Arial" panose="020B0604020202020204" pitchFamily="34" charset="0"/>
                <a:cs typeface="Arial" panose="020B0604020202020204" pitchFamily="34" charset="0"/>
                <a:hlinkClick r:id="rId2"/>
              </a:rPr>
              <a:t>https://www.montclair.edu/procurement/p-card-program/</a:t>
            </a:r>
            <a:endParaRPr lang="en-US" sz="2100" dirty="0">
              <a:latin typeface="Arial" panose="020B0604020202020204" pitchFamily="34" charset="0"/>
              <a:cs typeface="Arial" panose="020B0604020202020204" pitchFamily="34" charset="0"/>
            </a:endParaRPr>
          </a:p>
          <a:p>
            <a:endParaRPr lang="en-US" sz="2400" dirty="0">
              <a:latin typeface="Calibri" panose="020F0502020204030204" pitchFamily="34" charset="0"/>
              <a:cs typeface="Calibri" panose="020F0502020204030204" pitchFamily="34" charset="0"/>
            </a:endParaRPr>
          </a:p>
          <a:p>
            <a:endParaRPr lang="en-US" dirty="0"/>
          </a:p>
        </p:txBody>
      </p:sp>
      <p:sp>
        <p:nvSpPr>
          <p:cNvPr id="3" name="TextBox 2">
            <a:extLst>
              <a:ext uri="{FF2B5EF4-FFF2-40B4-BE49-F238E27FC236}">
                <a16:creationId xmlns:a16="http://schemas.microsoft.com/office/drawing/2014/main" id="{96DABEAE-CAB1-46F1-85A3-4E647BBD69E5}"/>
              </a:ext>
            </a:extLst>
          </p:cNvPr>
          <p:cNvSpPr txBox="1"/>
          <p:nvPr/>
        </p:nvSpPr>
        <p:spPr>
          <a:xfrm>
            <a:off x="591127" y="573520"/>
            <a:ext cx="524769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QUESTIONS?</a:t>
            </a:r>
          </a:p>
        </p:txBody>
      </p:sp>
      <p:pic>
        <p:nvPicPr>
          <p:cNvPr id="4" name="Picture 3">
            <a:extLst>
              <a:ext uri="{FF2B5EF4-FFF2-40B4-BE49-F238E27FC236}">
                <a16:creationId xmlns:a16="http://schemas.microsoft.com/office/drawing/2014/main" id="{5F0D1D5D-FD56-4A0F-909F-01B1747F2295}"/>
              </a:ext>
            </a:extLst>
          </p:cNvPr>
          <p:cNvPicPr>
            <a:picLocks noChangeAspect="1"/>
          </p:cNvPicPr>
          <p:nvPr/>
        </p:nvPicPr>
        <p:blipFill>
          <a:blip r:embed="rId3"/>
          <a:stretch>
            <a:fillRect/>
          </a:stretch>
        </p:blipFill>
        <p:spPr>
          <a:xfrm>
            <a:off x="7244861" y="687289"/>
            <a:ext cx="1339203" cy="268460"/>
          </a:xfrm>
          <a:prstGeom prst="rect">
            <a:avLst/>
          </a:prstGeom>
        </p:spPr>
      </p:pic>
      <p:pic>
        <p:nvPicPr>
          <p:cNvPr id="5" name="Picture 4">
            <a:extLst>
              <a:ext uri="{FF2B5EF4-FFF2-40B4-BE49-F238E27FC236}">
                <a16:creationId xmlns:a16="http://schemas.microsoft.com/office/drawing/2014/main" id="{97A179CE-1771-445D-8C3C-34271F5E6084}"/>
              </a:ext>
            </a:extLst>
          </p:cNvPr>
          <p:cNvPicPr>
            <a:picLocks noChangeAspect="1"/>
          </p:cNvPicPr>
          <p:nvPr/>
        </p:nvPicPr>
        <p:blipFill>
          <a:blip r:embed="rId4"/>
          <a:stretch>
            <a:fillRect/>
          </a:stretch>
        </p:blipFill>
        <p:spPr>
          <a:xfrm>
            <a:off x="2554886" y="1654983"/>
            <a:ext cx="4174503" cy="3154596"/>
          </a:xfrm>
          <a:prstGeom prst="rect">
            <a:avLst/>
          </a:prstGeom>
        </p:spPr>
      </p:pic>
    </p:spTree>
    <p:extLst>
      <p:ext uri="{BB962C8B-B14F-4D97-AF65-F5344CB8AC3E}">
        <p14:creationId xmlns:p14="http://schemas.microsoft.com/office/powerpoint/2010/main" val="63397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764849-95E3-45AD-B917-83757216B4D2}"/>
              </a:ext>
            </a:extLst>
          </p:cNvPr>
          <p:cNvSpPr txBox="1"/>
          <p:nvPr/>
        </p:nvSpPr>
        <p:spPr>
          <a:xfrm>
            <a:off x="285750" y="590686"/>
            <a:ext cx="4682692" cy="461665"/>
          </a:xfrm>
          <a:prstGeom prst="rect">
            <a:avLst/>
          </a:prstGeom>
          <a:noFill/>
        </p:spPr>
        <p:txBody>
          <a:bodyPr wrap="none" rtlCol="0">
            <a:spAutoFit/>
          </a:bodyPr>
          <a:lstStyle/>
          <a:p>
            <a:r>
              <a:rPr lang="en-US" sz="2400" b="1" dirty="0"/>
              <a:t>P-CARD PROGRAM BENEFITS</a:t>
            </a:r>
          </a:p>
        </p:txBody>
      </p:sp>
      <p:sp>
        <p:nvSpPr>
          <p:cNvPr id="3" name="TextBox 2">
            <a:extLst>
              <a:ext uri="{FF2B5EF4-FFF2-40B4-BE49-F238E27FC236}">
                <a16:creationId xmlns:a16="http://schemas.microsoft.com/office/drawing/2014/main" id="{199EBA31-8BB8-4DFB-B6B3-6A8AC4DB1DB5}"/>
              </a:ext>
            </a:extLst>
          </p:cNvPr>
          <p:cNvSpPr txBox="1"/>
          <p:nvPr/>
        </p:nvSpPr>
        <p:spPr>
          <a:xfrm>
            <a:off x="613881" y="1726266"/>
            <a:ext cx="7970183" cy="3985706"/>
          </a:xfrm>
          <a:prstGeom prst="rect">
            <a:avLst/>
          </a:prstGeom>
          <a:noFill/>
        </p:spPr>
        <p:txBody>
          <a:bodyPr wrap="square" rtlCol="0">
            <a:spAutoFit/>
          </a:bodyPr>
          <a:lstStyle/>
          <a:p>
            <a:pPr marL="285750" indent="-285750">
              <a:buFont typeface="Arial" panose="020B0604020202020204" pitchFamily="34" charset="0"/>
              <a:buChar char="•"/>
            </a:pPr>
            <a:r>
              <a:rPr lang="en-US" sz="2300" dirty="0"/>
              <a:t>Simplifies the acquisition of goods and services</a:t>
            </a:r>
          </a:p>
          <a:p>
            <a:endParaRPr lang="en-US" sz="2300" dirty="0"/>
          </a:p>
          <a:p>
            <a:pPr marL="285750" indent="-285750">
              <a:buFont typeface="Arial" panose="020B0604020202020204" pitchFamily="34" charset="0"/>
              <a:buChar char="•"/>
            </a:pPr>
            <a:r>
              <a:rPr lang="en-US" sz="2300" dirty="0"/>
              <a:t>Accepted by all vendors who take VISA</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Payment to vendors within 48 hours</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Combines ordering and payment into a single process, streamlining the Procurement &amp; Accounts Payable process and reducing cycle time</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All purchases are reviewed and approved in Workday</a:t>
            </a:r>
          </a:p>
        </p:txBody>
      </p:sp>
      <p:pic>
        <p:nvPicPr>
          <p:cNvPr id="4" name="Picture 3">
            <a:extLst>
              <a:ext uri="{FF2B5EF4-FFF2-40B4-BE49-F238E27FC236}">
                <a16:creationId xmlns:a16="http://schemas.microsoft.com/office/drawing/2014/main" id="{193999C5-084D-4C60-91EE-5EC59F751671}"/>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232026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087966-7778-4A20-9255-505E6A4DE06D}"/>
              </a:ext>
            </a:extLst>
          </p:cNvPr>
          <p:cNvSpPr txBox="1"/>
          <p:nvPr/>
        </p:nvSpPr>
        <p:spPr>
          <a:xfrm>
            <a:off x="379618" y="590686"/>
            <a:ext cx="4818948" cy="461665"/>
          </a:xfrm>
          <a:prstGeom prst="rect">
            <a:avLst/>
          </a:prstGeom>
          <a:noFill/>
        </p:spPr>
        <p:txBody>
          <a:bodyPr wrap="none" rtlCol="0">
            <a:spAutoFit/>
          </a:bodyPr>
          <a:lstStyle/>
          <a:p>
            <a:r>
              <a:rPr lang="en-US" sz="2400" b="1" dirty="0"/>
              <a:t>P-CARD PROGRAM OVERVIEW</a:t>
            </a:r>
          </a:p>
        </p:txBody>
      </p:sp>
      <p:sp>
        <p:nvSpPr>
          <p:cNvPr id="3" name="TextBox 2">
            <a:extLst>
              <a:ext uri="{FF2B5EF4-FFF2-40B4-BE49-F238E27FC236}">
                <a16:creationId xmlns:a16="http://schemas.microsoft.com/office/drawing/2014/main" id="{59A3EBBA-FD84-4BAF-8A55-FB1BECEF1FAE}"/>
              </a:ext>
            </a:extLst>
          </p:cNvPr>
          <p:cNvSpPr txBox="1"/>
          <p:nvPr/>
        </p:nvSpPr>
        <p:spPr>
          <a:xfrm>
            <a:off x="740709" y="1825999"/>
            <a:ext cx="7368988" cy="3631763"/>
          </a:xfrm>
          <a:prstGeom prst="rect">
            <a:avLst/>
          </a:prstGeom>
          <a:noFill/>
        </p:spPr>
        <p:txBody>
          <a:bodyPr wrap="square" rtlCol="0">
            <a:spAutoFit/>
          </a:bodyPr>
          <a:lstStyle/>
          <a:p>
            <a:pPr marL="285750" indent="-285750">
              <a:buFont typeface="Arial" panose="020B0604020202020204" pitchFamily="34" charset="0"/>
              <a:buChar char="•"/>
            </a:pPr>
            <a:r>
              <a:rPr lang="en-US" sz="2300" dirty="0"/>
              <a:t>Designed for purchases related to University Business only</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Designed for Small Dollar Purchases</a:t>
            </a:r>
          </a:p>
          <a:p>
            <a:pPr marL="285750" indent="-285750">
              <a:buFont typeface="Arial" panose="020B0604020202020204" pitchFamily="34" charset="0"/>
              <a:buChar char="•"/>
            </a:pPr>
            <a:endParaRPr lang="en-US" sz="2300" dirty="0"/>
          </a:p>
          <a:p>
            <a:pPr marL="342900" indent="-342900">
              <a:buFont typeface="Arial" panose="020B0604020202020204" pitchFamily="34" charset="0"/>
              <a:buChar char="•"/>
            </a:pPr>
            <a:r>
              <a:rPr lang="en-US" sz="2300" dirty="0"/>
              <a:t>A designated P-Card Approver in a position higher than that of the cardholder must be assigned</a:t>
            </a:r>
          </a:p>
          <a:p>
            <a:endParaRPr lang="en-US" sz="2300" dirty="0"/>
          </a:p>
          <a:p>
            <a:pPr marL="285750" indent="-285750">
              <a:buFont typeface="Arial" panose="020B0604020202020204" pitchFamily="34" charset="0"/>
              <a:buChar char="•"/>
            </a:pPr>
            <a:r>
              <a:rPr lang="en-US" sz="2300" dirty="0"/>
              <a:t>Merchant code restrictions are built into all P-cards based on University policies</a:t>
            </a:r>
          </a:p>
        </p:txBody>
      </p:sp>
      <p:pic>
        <p:nvPicPr>
          <p:cNvPr id="4" name="Picture 3">
            <a:extLst>
              <a:ext uri="{FF2B5EF4-FFF2-40B4-BE49-F238E27FC236}">
                <a16:creationId xmlns:a16="http://schemas.microsoft.com/office/drawing/2014/main" id="{CD5D69A2-EF2B-4D5F-97DC-6F5219756B5F}"/>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86543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14"/>
          <p:cNvSpPr/>
          <p:nvPr/>
        </p:nvSpPr>
        <p:spPr>
          <a:xfrm>
            <a:off x="336935" y="590900"/>
            <a:ext cx="4423601"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dk1"/>
                </a:solidFill>
                <a:latin typeface="Arial" panose="020B0604020202020204" pitchFamily="34" charset="0"/>
                <a:ea typeface="Calibri"/>
                <a:cs typeface="Arial" panose="020B0604020202020204" pitchFamily="34" charset="0"/>
                <a:sym typeface="Calibri"/>
              </a:rPr>
              <a:t>P-CARD PROGRAM - LIMITS</a:t>
            </a:r>
            <a:endParaRPr sz="24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Google Shape;93;p14"/>
          <p:cNvSpPr txBox="1"/>
          <p:nvPr/>
        </p:nvSpPr>
        <p:spPr>
          <a:xfrm>
            <a:off x="733950" y="1452282"/>
            <a:ext cx="7676100" cy="4247876"/>
          </a:xfrm>
          <a:prstGeom prst="rect">
            <a:avLst/>
          </a:prstGeom>
          <a:noFill/>
          <a:ln>
            <a:noFill/>
          </a:ln>
        </p:spPr>
        <p:txBody>
          <a:bodyPr spcFirstLastPara="1" wrap="square" lIns="91425" tIns="45700" rIns="91425" bIns="45700" anchor="t" anchorCtr="0">
            <a:noAutofit/>
          </a:bodyPr>
          <a:lstStyle/>
          <a:p>
            <a:r>
              <a:rPr lang="en-US" sz="2300" dirty="0">
                <a:latin typeface="Arial" panose="020B0604020202020204" pitchFamily="34" charset="0"/>
                <a:cs typeface="Arial" panose="020B0604020202020204" pitchFamily="34" charset="0"/>
              </a:rPr>
              <a:t>With small dollars in mind – Two (2) limits are set on the </a:t>
            </a:r>
          </a:p>
          <a:p>
            <a:r>
              <a:rPr lang="en-US" sz="2300" dirty="0">
                <a:latin typeface="Arial" panose="020B0604020202020204" pitchFamily="34" charset="0"/>
                <a:cs typeface="Arial" panose="020B0604020202020204" pitchFamily="34" charset="0"/>
              </a:rPr>
              <a:t>P-Card:</a:t>
            </a:r>
          </a:p>
          <a:p>
            <a:endParaRPr lang="en-US" sz="2300" dirty="0">
              <a:latin typeface="Arial" panose="020B0604020202020204" pitchFamily="34" charset="0"/>
              <a:cs typeface="Arial" panose="020B0604020202020204" pitchFamily="34" charset="0"/>
            </a:endParaRPr>
          </a:p>
          <a:p>
            <a:pPr marL="457200" lvl="6" indent="-457200">
              <a:buFont typeface="Arial" panose="020B0604020202020204" pitchFamily="34" charset="0"/>
              <a:buChar char="•"/>
            </a:pPr>
            <a:r>
              <a:rPr lang="en-US" sz="2300" dirty="0">
                <a:latin typeface="Arial" panose="020B0604020202020204" pitchFamily="34" charset="0"/>
                <a:cs typeface="Arial" panose="020B0604020202020204" pitchFamily="34" charset="0"/>
              </a:rPr>
              <a:t>The base profile single-dollar transaction limit</a:t>
            </a:r>
          </a:p>
          <a:p>
            <a:pPr lvl="6"/>
            <a:r>
              <a:rPr lang="en-US" sz="2300" dirty="0">
                <a:latin typeface="Arial" panose="020B0604020202020204" pitchFamily="34" charset="0"/>
                <a:cs typeface="Arial" panose="020B0604020202020204" pitchFamily="34" charset="0"/>
              </a:rPr>
              <a:t>       $3,000 is assigned to cardholders</a:t>
            </a:r>
          </a:p>
          <a:p>
            <a:pPr lvl="6"/>
            <a:endParaRPr lang="en-US" sz="2300" dirty="0">
              <a:latin typeface="Arial" panose="020B0604020202020204" pitchFamily="34" charset="0"/>
              <a:cs typeface="Arial" panose="020B0604020202020204" pitchFamily="34" charset="0"/>
            </a:endParaRPr>
          </a:p>
          <a:p>
            <a:pPr marL="457200" lvl="1" indent="-457200">
              <a:buFont typeface="Arial" panose="020B0604020202020204" pitchFamily="34" charset="0"/>
              <a:buChar char="•"/>
            </a:pPr>
            <a:r>
              <a:rPr lang="en-US" sz="2300" dirty="0">
                <a:latin typeface="Arial" panose="020B0604020202020204" pitchFamily="34" charset="0"/>
                <a:cs typeface="Arial" panose="020B0604020202020204" pitchFamily="34" charset="0"/>
              </a:rPr>
              <a:t>The base profile monthly transaction limit</a:t>
            </a:r>
          </a:p>
          <a:p>
            <a:pPr lvl="1"/>
            <a:r>
              <a:rPr lang="en-US" sz="2300" dirty="0">
                <a:latin typeface="Arial" panose="020B0604020202020204" pitchFamily="34" charset="0"/>
                <a:cs typeface="Arial" panose="020B0604020202020204" pitchFamily="34" charset="0"/>
              </a:rPr>
              <a:t>       $10,000 is assigned to cardholders</a:t>
            </a:r>
          </a:p>
          <a:p>
            <a:r>
              <a:rPr lang="en-US" sz="2300" dirty="0">
                <a:latin typeface="Arial" panose="020B0604020202020204" pitchFamily="34" charset="0"/>
                <a:cs typeface="Arial" panose="020B0604020202020204" pitchFamily="34" charset="0"/>
              </a:rPr>
              <a:t> </a:t>
            </a:r>
          </a:p>
          <a:p>
            <a:pPr lvl="0"/>
            <a:r>
              <a:rPr lang="en-US" sz="2300" dirty="0">
                <a:latin typeface="Arial" panose="020B0604020202020204" pitchFamily="34" charset="0"/>
                <a:cs typeface="Arial" panose="020B0604020202020204" pitchFamily="34" charset="0"/>
              </a:rPr>
              <a:t>Splitting a transaction into smaller amounts to avoid dollar limits placed on the card is prohibited</a:t>
            </a:r>
          </a:p>
          <a:p>
            <a:pPr marR="0" lvl="0" algn="l" rtl="0">
              <a:lnSpc>
                <a:spcPct val="90000"/>
              </a:lnSpc>
              <a:spcBef>
                <a:spcPts val="0"/>
              </a:spcBef>
              <a:spcAft>
                <a:spcPts val="0"/>
              </a:spcAft>
              <a:buClr>
                <a:srgbClr val="3B3B3B"/>
              </a:buClr>
              <a:buSzPts val="3100"/>
            </a:pPr>
            <a:br>
              <a:rPr lang="en-US" sz="2400" b="0" i="0" u="none" strike="noStrike" cap="none" dirty="0">
                <a:solidFill>
                  <a:srgbClr val="3B3B3B"/>
                </a:solidFill>
                <a:latin typeface="Calibri" panose="020F0502020204030204" pitchFamily="34" charset="0"/>
                <a:ea typeface="Calibri"/>
                <a:cs typeface="Calibri" panose="020F0502020204030204" pitchFamily="34" charset="0"/>
                <a:sym typeface="Calibri"/>
              </a:rPr>
            </a:br>
            <a:endParaRPr sz="2400" b="0" i="0" u="none" strike="noStrike" cap="none" dirty="0">
              <a:solidFill>
                <a:srgbClr val="3B3B3B"/>
              </a:solidFill>
              <a:latin typeface="Calibri" panose="020F0502020204030204" pitchFamily="34" charset="0"/>
              <a:ea typeface="Calibri"/>
              <a:cs typeface="Calibri" panose="020F0502020204030204" pitchFamily="34" charset="0"/>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rgbClr val="3B3B3B"/>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rgbClr val="3B3B3B"/>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79FE3462-19C3-4521-BB98-ED68DF5B49D6}"/>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25527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C93EB6-1709-4E3A-B0E6-D09D0C19F3F2}"/>
              </a:ext>
            </a:extLst>
          </p:cNvPr>
          <p:cNvSpPr/>
          <p:nvPr/>
        </p:nvSpPr>
        <p:spPr>
          <a:xfrm>
            <a:off x="457200" y="618565"/>
            <a:ext cx="5585012" cy="400110"/>
          </a:xfrm>
          <a:prstGeom prst="rect">
            <a:avLst/>
          </a:prstGeom>
        </p:spPr>
        <p:txBody>
          <a:bodyPr wrap="square">
            <a:spAutoFit/>
          </a:bodyPr>
          <a:lstStyle/>
          <a:p>
            <a:r>
              <a:rPr lang="en-US" sz="2000" b="1" dirty="0">
                <a:latin typeface="+mj-lt"/>
              </a:rPr>
              <a:t>P-CARD HOLDER USE AND ASSIGNMENT</a:t>
            </a:r>
          </a:p>
        </p:txBody>
      </p:sp>
      <p:sp>
        <p:nvSpPr>
          <p:cNvPr id="4" name="TextBox 3">
            <a:extLst>
              <a:ext uri="{FF2B5EF4-FFF2-40B4-BE49-F238E27FC236}">
                <a16:creationId xmlns:a16="http://schemas.microsoft.com/office/drawing/2014/main" id="{88E7EC1A-FE5A-47B9-A4CD-5FDF84A97987}"/>
              </a:ext>
            </a:extLst>
          </p:cNvPr>
          <p:cNvSpPr txBox="1"/>
          <p:nvPr/>
        </p:nvSpPr>
        <p:spPr>
          <a:xfrm>
            <a:off x="779928" y="1891553"/>
            <a:ext cx="7628965" cy="3631763"/>
          </a:xfrm>
          <a:prstGeom prst="rect">
            <a:avLst/>
          </a:prstGeom>
          <a:noFill/>
        </p:spPr>
        <p:txBody>
          <a:bodyPr wrap="square" rtlCol="0">
            <a:spAutoFit/>
          </a:bodyPr>
          <a:lstStyle/>
          <a:p>
            <a:pPr marL="285750" lvl="0" indent="-285750">
              <a:buFont typeface="Arial" panose="020B0604020202020204" pitchFamily="34" charset="0"/>
              <a:buChar char="•"/>
            </a:pPr>
            <a:r>
              <a:rPr lang="en-US" sz="2300" dirty="0">
                <a:latin typeface="Arial" panose="020B0604020202020204" pitchFamily="34" charset="0"/>
                <a:cs typeface="Arial" panose="020B0604020202020204" pitchFamily="34" charset="0"/>
              </a:rPr>
              <a:t>The cardholder is the only individual permitted to use</a:t>
            </a:r>
          </a:p>
          <a:p>
            <a:pPr lvl="0"/>
            <a:r>
              <a:rPr lang="en-US" sz="2300" dirty="0">
                <a:latin typeface="Arial" panose="020B0604020202020204" pitchFamily="34" charset="0"/>
                <a:cs typeface="Arial" panose="020B0604020202020204" pitchFamily="34" charset="0"/>
              </a:rPr>
              <a:t>     the P-Card assigned to them</a:t>
            </a:r>
          </a:p>
          <a:p>
            <a:pPr marL="342900" lvl="0" indent="-342900">
              <a:buFont typeface="Arial" panose="020B0604020202020204" pitchFamily="34" charset="0"/>
              <a:buChar char="•"/>
            </a:pPr>
            <a:endParaRPr lang="en-US" sz="23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A card may not be transferred or assigned to another person. The Card is the property of the University and must be returned when an individual changes departments or leaves the University</a:t>
            </a:r>
          </a:p>
          <a:p>
            <a:pPr marL="342900" lvl="0" indent="-342900">
              <a:buFont typeface="Arial" panose="020B0604020202020204" pitchFamily="34" charset="0"/>
              <a:buChar char="•"/>
            </a:pPr>
            <a:endParaRPr lang="en-US" sz="23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If  a department needs a P-card for a new employee, a new application must be submitted</a:t>
            </a:r>
          </a:p>
        </p:txBody>
      </p:sp>
    </p:spTree>
    <p:extLst>
      <p:ext uri="{BB962C8B-B14F-4D97-AF65-F5344CB8AC3E}">
        <p14:creationId xmlns:p14="http://schemas.microsoft.com/office/powerpoint/2010/main" val="411551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14"/>
          <p:cNvSpPr/>
          <p:nvPr/>
        </p:nvSpPr>
        <p:spPr>
          <a:xfrm>
            <a:off x="336935" y="590900"/>
            <a:ext cx="5168319"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1" dirty="0">
                <a:solidFill>
                  <a:schemeClr val="dk1"/>
                </a:solidFill>
                <a:latin typeface="Arial" panose="020B0604020202020204" pitchFamily="34" charset="0"/>
                <a:ea typeface="Calibri"/>
                <a:cs typeface="Arial" panose="020B0604020202020204" pitchFamily="34" charset="0"/>
                <a:sym typeface="Calibri"/>
              </a:rPr>
              <a:t>P-CARD PROGRAM – NEED TO KNOW</a:t>
            </a:r>
            <a:endParaRPr sz="20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Google Shape;93;p14"/>
          <p:cNvSpPr txBox="1"/>
          <p:nvPr/>
        </p:nvSpPr>
        <p:spPr>
          <a:xfrm>
            <a:off x="485775" y="1342570"/>
            <a:ext cx="8343900" cy="5058229"/>
          </a:xfrm>
          <a:prstGeom prst="rect">
            <a:avLst/>
          </a:prstGeom>
          <a:noFill/>
          <a:ln>
            <a:noFill/>
          </a:ln>
        </p:spPr>
        <p:txBody>
          <a:bodyPr spcFirstLastPara="1" wrap="square" lIns="91425" tIns="45700" rIns="91425" bIns="45700" anchor="t" anchorCtr="0">
            <a:noAutofit/>
          </a:bodyPr>
          <a:lstStyle/>
          <a:p>
            <a:pPr marL="342900" lvl="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Shipping permitted to University locations only</a:t>
            </a:r>
          </a:p>
          <a:p>
            <a:pPr marL="285750" lvl="0" indent="-285750">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The cardholder &amp; manager must ensure there is enough money in budget to cover purchases</a:t>
            </a:r>
          </a:p>
          <a:p>
            <a:pPr marL="285750" lvl="0" indent="-285750">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The P-card should not be used for supplies available from existing punch-out catalogs</a:t>
            </a:r>
          </a:p>
          <a:p>
            <a:endParaRPr lang="en-US"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Receipts, packing slips or acknowledgements must be attached to all transactions – receipts must contain date of purchase, vendor name, item description and amount paid for item(s)</a:t>
            </a:r>
          </a:p>
          <a:p>
            <a:pPr marL="285750" lvl="0" indent="-285750">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Address basic questions such as limits or balances by calling the Bank’s support at 1-800-822-5985  or via the Global Card Access platform (see slides 17, 18)</a:t>
            </a:r>
          </a:p>
          <a:p>
            <a:pPr marR="0" lvl="0" algn="l" rtl="0">
              <a:lnSpc>
                <a:spcPct val="90000"/>
              </a:lnSpc>
              <a:spcBef>
                <a:spcPts val="0"/>
              </a:spcBef>
              <a:spcAft>
                <a:spcPts val="0"/>
              </a:spcAft>
              <a:buClr>
                <a:srgbClr val="3B3B3B"/>
              </a:buClr>
              <a:buSzPts val="3100"/>
            </a:pPr>
            <a:endParaRPr sz="1900" b="0" i="0" u="none" strike="noStrike" cap="none" dirty="0">
              <a:solidFill>
                <a:srgbClr val="3B3B3B"/>
              </a:solidFill>
              <a:latin typeface="Calibri" panose="020F0502020204030204" pitchFamily="34" charset="0"/>
              <a:ea typeface="Calibri"/>
              <a:cs typeface="Calibri" panose="020F0502020204030204" pitchFamily="34" charset="0"/>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200" b="0" i="0" u="none" strike="noStrike" cap="none" dirty="0">
              <a:solidFill>
                <a:srgbClr val="3B3B3B"/>
              </a:solidFill>
              <a:latin typeface="Calibri" panose="020F0502020204030204" pitchFamily="34" charset="0"/>
              <a:ea typeface="Calibri"/>
              <a:cs typeface="Calibri" panose="020F0502020204030204" pitchFamily="34" charset="0"/>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rgbClr val="3B3B3B"/>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rgbClr val="3B3B3B"/>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12DF0CD9-1867-4C1E-ADA4-33D6132BF4BF}"/>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327814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14"/>
          <p:cNvSpPr/>
          <p:nvPr/>
        </p:nvSpPr>
        <p:spPr>
          <a:xfrm>
            <a:off x="336935" y="590900"/>
            <a:ext cx="5168319"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1" dirty="0">
                <a:solidFill>
                  <a:schemeClr val="dk1"/>
                </a:solidFill>
                <a:latin typeface="Arial" panose="020B0604020202020204" pitchFamily="34" charset="0"/>
                <a:ea typeface="Calibri"/>
                <a:cs typeface="Arial" panose="020B0604020202020204" pitchFamily="34" charset="0"/>
                <a:sym typeface="Calibri"/>
              </a:rPr>
              <a:t>P-CARD PROGRAM – NEED TO KNOW</a:t>
            </a:r>
            <a:endParaRPr sz="20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Google Shape;93;p14"/>
          <p:cNvSpPr txBox="1"/>
          <p:nvPr/>
        </p:nvSpPr>
        <p:spPr>
          <a:xfrm>
            <a:off x="510987" y="1371600"/>
            <a:ext cx="8223437" cy="5100590"/>
          </a:xfrm>
          <a:prstGeom prst="rect">
            <a:avLst/>
          </a:prstGeom>
          <a:noFill/>
          <a:ln>
            <a:noFill/>
          </a:ln>
        </p:spPr>
        <p:txBody>
          <a:bodyPr spcFirstLastPara="1" wrap="square" lIns="91425" tIns="45700" rIns="91425" bIns="45700" anchor="t" anchorCtr="0">
            <a:noAutofit/>
          </a:bodyPr>
          <a:lstStyle/>
          <a:p>
            <a:pPr marL="342900" lvl="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cardholder can change purchase details until the item is posted</a:t>
            </a:r>
          </a:p>
          <a:p>
            <a:pPr marL="342900" lvl="0"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Budget Checking  -  Should the P-Card purchase fail budget check, it is the responsibility of both the P-Card Holder and the Cost Center Manager to request additional funds from the Budget Office. If after five (5) days the budget has not been updated Workday will notify both the cardholder and the Cost Center Manager</a:t>
            </a:r>
          </a:p>
          <a:p>
            <a:pPr marL="342900" lvl="0"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Billing Cycle  - The first of the month through the last business day of the month. Funds are returned to the P-Card on the first day of the month that follows</a:t>
            </a:r>
          </a:p>
          <a:p>
            <a:pPr marL="342900" lvl="0"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Purchases must be verified and approved by both the cardholder and the P-Card Approver by the end of the billing cycle</a:t>
            </a:r>
          </a:p>
          <a:p>
            <a:pPr marL="342900" marR="0" lvl="0" indent="-342900" algn="l" rtl="0">
              <a:lnSpc>
                <a:spcPct val="90000"/>
              </a:lnSpc>
              <a:spcBef>
                <a:spcPts val="0"/>
              </a:spcBef>
              <a:spcAft>
                <a:spcPts val="0"/>
              </a:spcAft>
              <a:buClr>
                <a:srgbClr val="3B3B3B"/>
              </a:buClr>
              <a:buSzPts val="3100"/>
              <a:buFont typeface="Arial" panose="020B0604020202020204" pitchFamily="34" charset="0"/>
              <a:buChar char="•"/>
            </a:pPr>
            <a:endParaRPr sz="2000" b="0" i="0" u="none" strike="noStrike" cap="none" dirty="0">
              <a:solidFill>
                <a:srgbClr val="3B3B3B"/>
              </a:solidFill>
              <a:latin typeface="Calibri"/>
              <a:ea typeface="Calibri"/>
              <a:cs typeface="Calibri"/>
              <a:sym typeface="Calibri"/>
            </a:endParaRPr>
          </a:p>
          <a:p>
            <a:pPr marL="952500" marR="0" lvl="1" indent="-342900" algn="l" rtl="0">
              <a:lnSpc>
                <a:spcPct val="90000"/>
              </a:lnSpc>
              <a:spcBef>
                <a:spcPts val="500"/>
              </a:spcBef>
              <a:spcAft>
                <a:spcPts val="0"/>
              </a:spcAft>
              <a:buClr>
                <a:schemeClr val="dk1"/>
              </a:buClr>
              <a:buSzPts val="2400"/>
              <a:buFont typeface="Arial" panose="020B0604020202020204" pitchFamily="34" charset="0"/>
              <a:buChar char="•"/>
            </a:pPr>
            <a:endParaRPr lang="en-US" sz="2400" b="0" i="0" u="none" strike="noStrike" cap="none" dirty="0">
              <a:solidFill>
                <a:srgbClr val="3B3B3B"/>
              </a:solidFill>
              <a:latin typeface="Calibri"/>
              <a:ea typeface="Calibri"/>
              <a:cs typeface="Calibri"/>
              <a:sym typeface="Calibri"/>
            </a:endParaRPr>
          </a:p>
          <a:p>
            <a:pPr marL="952500" marR="0" lvl="1" indent="-342900" algn="l" rtl="0">
              <a:lnSpc>
                <a:spcPct val="90000"/>
              </a:lnSpc>
              <a:spcBef>
                <a:spcPts val="500"/>
              </a:spcBef>
              <a:spcAft>
                <a:spcPts val="0"/>
              </a:spcAft>
              <a:buClr>
                <a:schemeClr val="dk1"/>
              </a:buClr>
              <a:buSzPts val="2400"/>
              <a:buFont typeface="Arial" panose="020B0604020202020204" pitchFamily="34" charset="0"/>
              <a:buChar char="•"/>
            </a:pPr>
            <a:endParaRPr lang="en-US" sz="2400" dirty="0">
              <a:solidFill>
                <a:srgbClr val="3B3B3B"/>
              </a:solidFill>
              <a:latin typeface="Calibri"/>
              <a:ea typeface="Calibri"/>
              <a:cs typeface="Calibri"/>
              <a:sym typeface="Calibri"/>
            </a:endParaRPr>
          </a:p>
          <a:p>
            <a:pPr marL="952500" marR="0" lvl="1" indent="-342900" algn="l" rtl="0">
              <a:lnSpc>
                <a:spcPct val="90000"/>
              </a:lnSpc>
              <a:spcBef>
                <a:spcPts val="500"/>
              </a:spcBef>
              <a:spcAft>
                <a:spcPts val="0"/>
              </a:spcAft>
              <a:buClr>
                <a:schemeClr val="dk1"/>
              </a:buClr>
              <a:buSzPts val="2400"/>
              <a:buFont typeface="Arial" panose="020B0604020202020204" pitchFamily="34" charset="0"/>
              <a:buChar char="•"/>
            </a:pPr>
            <a:endParaRPr lang="en-US" sz="2400" b="0" i="0" u="none" strike="noStrike" cap="none" dirty="0">
              <a:solidFill>
                <a:srgbClr val="3B3B3B"/>
              </a:solidFill>
              <a:latin typeface="Calibri"/>
              <a:ea typeface="Calibri"/>
              <a:cs typeface="Calibri"/>
              <a:sym typeface="Calibri"/>
            </a:endParaRPr>
          </a:p>
          <a:p>
            <a:pPr marL="952500" marR="0" lvl="1" indent="-342900" algn="l" rtl="0">
              <a:lnSpc>
                <a:spcPct val="90000"/>
              </a:lnSpc>
              <a:spcBef>
                <a:spcPts val="500"/>
              </a:spcBef>
              <a:spcAft>
                <a:spcPts val="0"/>
              </a:spcAft>
              <a:buClr>
                <a:schemeClr val="dk1"/>
              </a:buClr>
              <a:buSzPts val="2400"/>
              <a:buFont typeface="Arial" panose="020B0604020202020204" pitchFamily="34" charset="0"/>
              <a:buChar char="•"/>
            </a:pPr>
            <a:endParaRPr lang="en-US" sz="2400" dirty="0">
              <a:solidFill>
                <a:srgbClr val="3B3B3B"/>
              </a:solidFill>
              <a:latin typeface="Calibri"/>
              <a:ea typeface="Calibri"/>
              <a:cs typeface="Calibri"/>
              <a:sym typeface="Calibri"/>
            </a:endParaRPr>
          </a:p>
          <a:p>
            <a:pPr marL="952500" marR="0" lvl="1" indent="-342900" algn="l" rtl="0">
              <a:lnSpc>
                <a:spcPct val="90000"/>
              </a:lnSpc>
              <a:spcBef>
                <a:spcPts val="500"/>
              </a:spcBef>
              <a:spcAft>
                <a:spcPts val="0"/>
              </a:spcAft>
              <a:buClr>
                <a:schemeClr val="dk1"/>
              </a:buClr>
              <a:buSzPts val="2400"/>
              <a:buFont typeface="Arial" panose="020B0604020202020204" pitchFamily="34" charset="0"/>
              <a:buChar char="•"/>
            </a:pPr>
            <a:endParaRPr sz="2400" b="0" i="0" u="none" strike="noStrike" cap="none" dirty="0">
              <a:solidFill>
                <a:srgbClr val="3B3B3B"/>
              </a:solidFill>
              <a:latin typeface="Calibri"/>
              <a:ea typeface="Calibri"/>
              <a:cs typeface="Calibri"/>
              <a:sym typeface="Calibri"/>
            </a:endParaRPr>
          </a:p>
          <a:p>
            <a:pPr marL="952500" marR="0" lvl="1" indent="-342900" algn="l" rtl="0">
              <a:lnSpc>
                <a:spcPct val="90000"/>
              </a:lnSpc>
              <a:spcBef>
                <a:spcPts val="500"/>
              </a:spcBef>
              <a:spcAft>
                <a:spcPts val="0"/>
              </a:spcAft>
              <a:buClr>
                <a:schemeClr val="dk1"/>
              </a:buClr>
              <a:buSzPts val="2400"/>
              <a:buFont typeface="Arial" panose="020B0604020202020204" pitchFamily="34" charset="0"/>
              <a:buChar char="•"/>
            </a:pPr>
            <a:endParaRPr sz="2400" b="0" i="0" u="none" strike="noStrike" cap="none" dirty="0">
              <a:solidFill>
                <a:srgbClr val="3B3B3B"/>
              </a:solidFill>
              <a:latin typeface="Calibri"/>
              <a:ea typeface="Calibri"/>
              <a:cs typeface="Calibri"/>
              <a:sym typeface="Calibri"/>
            </a:endParaRPr>
          </a:p>
          <a:p>
            <a:pPr marL="635000" marR="0" lvl="0" indent="-457200" algn="l" rtl="0">
              <a:lnSpc>
                <a:spcPct val="90000"/>
              </a:lnSpc>
              <a:spcBef>
                <a:spcPts val="1000"/>
              </a:spcBef>
              <a:spcAft>
                <a:spcPts val="0"/>
              </a:spcAft>
              <a:buClr>
                <a:schemeClr val="dk1"/>
              </a:buClr>
              <a:buSzPts val="2800"/>
              <a:buFont typeface="Arial" panose="020B0604020202020204" pitchFamily="34" charset="0"/>
              <a:buChar char="•"/>
            </a:pPr>
            <a:endParaRPr sz="2800" b="0" i="0" u="none" strike="noStrike" cap="none" dirty="0">
              <a:solidFill>
                <a:srgbClr val="3B3B3B"/>
              </a:solidFill>
              <a:latin typeface="Calibri"/>
              <a:ea typeface="Calibri"/>
              <a:cs typeface="Calibri"/>
              <a:sym typeface="Calibri"/>
            </a:endParaRPr>
          </a:p>
          <a:p>
            <a:pPr marL="457200" marR="0" lvl="0" indent="-457200" algn="l" rtl="0">
              <a:lnSpc>
                <a:spcPct val="90000"/>
              </a:lnSpc>
              <a:spcBef>
                <a:spcPts val="1000"/>
              </a:spcBef>
              <a:spcAft>
                <a:spcPts val="0"/>
              </a:spcAft>
              <a:buClr>
                <a:schemeClr val="dk1"/>
              </a:buClr>
              <a:buSzPts val="2800"/>
              <a:buFont typeface="Arial" panose="020B0604020202020204" pitchFamily="34" charset="0"/>
              <a:buChar char="•"/>
            </a:pPr>
            <a:endParaRPr sz="2800" b="0" i="0" u="none" strike="noStrike" cap="none" dirty="0">
              <a:solidFill>
                <a:srgbClr val="3B3B3B"/>
              </a:solidFill>
              <a:latin typeface="Calibri"/>
              <a:ea typeface="Calibri"/>
              <a:cs typeface="Calibri"/>
              <a:sym typeface="Calibri"/>
            </a:endParaRPr>
          </a:p>
          <a:p>
            <a:pPr marL="635000" marR="0" lvl="0" indent="-457200" algn="l" rtl="0">
              <a:lnSpc>
                <a:spcPct val="90000"/>
              </a:lnSpc>
              <a:spcBef>
                <a:spcPts val="1000"/>
              </a:spcBef>
              <a:spcAft>
                <a:spcPts val="0"/>
              </a:spcAft>
              <a:buClr>
                <a:schemeClr val="dk1"/>
              </a:buClr>
              <a:buSzPts val="2800"/>
              <a:buFont typeface="Arial" panose="020B0604020202020204" pitchFamily="34" charset="0"/>
              <a:buChar char="•"/>
            </a:pPr>
            <a:endParaRPr sz="2800" b="0" i="0" u="none" strike="noStrike" cap="none" dirty="0">
              <a:solidFill>
                <a:srgbClr val="3B3B3B"/>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6708ADA0-1E86-4821-91BF-4B1584E95A1D}"/>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5332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14"/>
          <p:cNvSpPr/>
          <p:nvPr/>
        </p:nvSpPr>
        <p:spPr>
          <a:xfrm>
            <a:off x="336935" y="590900"/>
            <a:ext cx="5168319"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dk1"/>
                </a:solidFill>
                <a:latin typeface="Arial" panose="020B0604020202020204" pitchFamily="34" charset="0"/>
                <a:ea typeface="Calibri"/>
                <a:cs typeface="Arial" panose="020B0604020202020204" pitchFamily="34" charset="0"/>
                <a:sym typeface="Calibri"/>
              </a:rPr>
              <a:t>P-CARD PROGRAM PURCHASES</a:t>
            </a:r>
            <a:endParaRPr sz="2400" b="1"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11" name="TextBox 10"/>
          <p:cNvSpPr txBox="1"/>
          <p:nvPr/>
        </p:nvSpPr>
        <p:spPr>
          <a:xfrm>
            <a:off x="336935" y="1407682"/>
            <a:ext cx="4235065" cy="6463308"/>
          </a:xfrm>
          <a:prstGeom prst="rect">
            <a:avLst/>
          </a:prstGeom>
          <a:noFill/>
          <a:ln>
            <a:noFill/>
          </a:ln>
        </p:spPr>
        <p:txBody>
          <a:bodyPr wrap="square" rtlCol="0">
            <a:spAutoFit/>
          </a:bodyPr>
          <a:lstStyle/>
          <a:p>
            <a:r>
              <a:rPr lang="en-US" sz="2200" b="1" u="sng" dirty="0">
                <a:latin typeface="Arial" panose="020B0604020202020204" pitchFamily="34" charset="0"/>
                <a:cs typeface="Arial" panose="020B0604020202020204" pitchFamily="34" charset="0"/>
              </a:rPr>
              <a:t>Acceptable P-card purchases:</a:t>
            </a:r>
          </a:p>
          <a:p>
            <a:endParaRPr lang="en-US" sz="22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Educational Supplies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Printing Supplies/Business               Cards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Subscriptions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Housekeeping Supplies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Maintenance Supplies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Vehicular Parts and Repairs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Computer Accessories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Conference Registration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Professional Memberships</a:t>
            </a:r>
          </a:p>
          <a:p>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t> </a:t>
            </a:r>
          </a:p>
        </p:txBody>
      </p:sp>
      <p:sp>
        <p:nvSpPr>
          <p:cNvPr id="12" name="TextBox 11"/>
          <p:cNvSpPr txBox="1"/>
          <p:nvPr/>
        </p:nvSpPr>
        <p:spPr>
          <a:xfrm>
            <a:off x="4637129" y="1379107"/>
            <a:ext cx="4169936" cy="5447645"/>
          </a:xfrm>
          <a:prstGeom prst="rect">
            <a:avLst/>
          </a:prstGeom>
          <a:noFill/>
          <a:ln>
            <a:noFill/>
          </a:ln>
        </p:spPr>
        <p:txBody>
          <a:bodyPr wrap="square" rtlCol="0">
            <a:spAutoFit/>
          </a:bodyPr>
          <a:lstStyle/>
          <a:p>
            <a:r>
              <a:rPr lang="en-US" sz="2200" b="1" u="sng" dirty="0">
                <a:latin typeface="Arial" panose="020B0604020202020204" pitchFamily="34" charset="0"/>
                <a:cs typeface="Arial" panose="020B0604020202020204" pitchFamily="34" charset="0"/>
              </a:rPr>
              <a:t>Restricted Items:</a:t>
            </a:r>
          </a:p>
          <a:p>
            <a:endParaRPr lang="en-US" sz="2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Professional Services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Desktop/Laptops &amp; Software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Consulting Services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Construction/Renovation   Services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Charitable Contributions or        Gifts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Travel or Entertainment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Food or Catering Services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Bus Charters &amp; Van rentals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Office Supplies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Gift Cards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Honorariums</a:t>
            </a:r>
          </a:p>
          <a:p>
            <a:endParaRPr lang="en-US" sz="1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B718D28-F9D5-4DD4-907F-39E7E3680BBE}"/>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386908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402" y="588490"/>
            <a:ext cx="3951843"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MERCHANT CODES</a:t>
            </a:r>
          </a:p>
        </p:txBody>
      </p:sp>
      <p:sp>
        <p:nvSpPr>
          <p:cNvPr id="3" name="TextBox 2"/>
          <p:cNvSpPr txBox="1"/>
          <p:nvPr/>
        </p:nvSpPr>
        <p:spPr>
          <a:xfrm>
            <a:off x="556203" y="1649408"/>
            <a:ext cx="8192655" cy="4493538"/>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There are electronic blocks called Merchant codes (MCC) in each P-Card profile to prevent use of the P-Card at the locations listed below.  </a:t>
            </a:r>
          </a:p>
          <a:p>
            <a:r>
              <a:rPr lang="en-US" sz="2200" dirty="0">
                <a:latin typeface="Arial" panose="020B0604020202020204" pitchFamily="34" charset="0"/>
                <a:cs typeface="Arial" panose="020B0604020202020204" pitchFamily="34" charset="0"/>
              </a:rPr>
              <a:t> </a:t>
            </a:r>
          </a:p>
          <a:p>
            <a:pPr lvl="0"/>
            <a:r>
              <a:rPr lang="en-US" sz="2200" dirty="0">
                <a:latin typeface="Arial" panose="020B0604020202020204" pitchFamily="34" charset="0"/>
                <a:cs typeface="Arial" panose="020B0604020202020204" pitchFamily="34" charset="0"/>
              </a:rPr>
              <a:t>- Cash machines/Money Orders 	- Florists </a:t>
            </a:r>
          </a:p>
          <a:p>
            <a:pPr lvl="0"/>
            <a:r>
              <a:rPr lang="en-US" sz="2200" dirty="0">
                <a:latin typeface="Arial" panose="020B0604020202020204" pitchFamily="34" charset="0"/>
                <a:cs typeface="Arial" panose="020B0604020202020204" pitchFamily="34" charset="0"/>
              </a:rPr>
              <a:t>- Car Washes 				- Car/Van Rentals</a:t>
            </a:r>
          </a:p>
          <a:p>
            <a:pPr lvl="0"/>
            <a:r>
              <a:rPr lang="en-US" sz="2200" dirty="0">
                <a:latin typeface="Arial" panose="020B0604020202020204" pitchFamily="34" charset="0"/>
                <a:cs typeface="Arial" panose="020B0604020202020204" pitchFamily="34" charset="0"/>
              </a:rPr>
              <a:t>- Restaurants 				- Bus Charters</a:t>
            </a:r>
          </a:p>
          <a:p>
            <a:pPr lvl="0"/>
            <a:r>
              <a:rPr lang="en-US" sz="2200" dirty="0">
                <a:latin typeface="Arial" panose="020B0604020202020204" pitchFamily="34" charset="0"/>
                <a:cs typeface="Arial" panose="020B0604020202020204" pitchFamily="34" charset="0"/>
              </a:rPr>
              <a:t>- Catering Services			- Taxi Services</a:t>
            </a:r>
          </a:p>
          <a:p>
            <a:pPr lvl="0"/>
            <a:r>
              <a:rPr lang="en-US" sz="2200" dirty="0">
                <a:latin typeface="Arial" panose="020B0604020202020204" pitchFamily="34" charset="0"/>
                <a:cs typeface="Arial" panose="020B0604020202020204" pitchFamily="34" charset="0"/>
              </a:rPr>
              <a:t>- Liquor Stores 			- Hotel Reservations</a:t>
            </a:r>
          </a:p>
          <a:p>
            <a:pPr lvl="0"/>
            <a:r>
              <a:rPr lang="en-US" sz="2200" dirty="0">
                <a:latin typeface="Arial" panose="020B0604020202020204" pitchFamily="34" charset="0"/>
                <a:cs typeface="Arial" panose="020B0604020202020204" pitchFamily="34" charset="0"/>
              </a:rPr>
              <a:t>- Drug Stores 				- Airline/Train Tickets</a:t>
            </a:r>
          </a:p>
          <a:p>
            <a:pPr lvl="0"/>
            <a:r>
              <a:rPr lang="en-US" sz="2200" dirty="0">
                <a:latin typeface="Arial" panose="020B0604020202020204" pitchFamily="34" charset="0"/>
                <a:cs typeface="Arial" panose="020B0604020202020204" pitchFamily="34" charset="0"/>
              </a:rPr>
              <a:t>- Grocery Stores and Bakeries 	- Professional Services</a:t>
            </a:r>
          </a:p>
          <a:p>
            <a:pPr lvl="0"/>
            <a:r>
              <a:rPr lang="en-US" sz="2200" dirty="0">
                <a:latin typeface="Arial" panose="020B0604020202020204" pitchFamily="34" charset="0"/>
                <a:cs typeface="Arial" panose="020B0604020202020204" pitchFamily="34" charset="0"/>
              </a:rPr>
              <a:t>- Doctor’s Offices and Hospitals   	- Hotels 		</a:t>
            </a:r>
          </a:p>
          <a:p>
            <a:r>
              <a:rPr lang="en-US" sz="2200" dirty="0">
                <a:latin typeface="Arial" panose="020B0604020202020204" pitchFamily="34" charset="0"/>
                <a:cs typeface="Arial" panose="020B0604020202020204" pitchFamily="34" charset="0"/>
              </a:rPr>
              <a:t>- Insurance 				- Gas Stations </a:t>
            </a:r>
          </a:p>
        </p:txBody>
      </p:sp>
      <p:pic>
        <p:nvPicPr>
          <p:cNvPr id="4" name="Picture 3">
            <a:extLst>
              <a:ext uri="{FF2B5EF4-FFF2-40B4-BE49-F238E27FC236}">
                <a16:creationId xmlns:a16="http://schemas.microsoft.com/office/drawing/2014/main" id="{CD3BF131-B4CA-4305-9A61-D44CFC19AB1B}"/>
              </a:ext>
            </a:extLst>
          </p:cNvPr>
          <p:cNvPicPr>
            <a:picLocks noChangeAspect="1"/>
          </p:cNvPicPr>
          <p:nvPr/>
        </p:nvPicPr>
        <p:blipFill>
          <a:blip r:embed="rId2"/>
          <a:stretch>
            <a:fillRect/>
          </a:stretch>
        </p:blipFill>
        <p:spPr>
          <a:xfrm>
            <a:off x="7244861" y="687289"/>
            <a:ext cx="1339203" cy="268460"/>
          </a:xfrm>
          <a:prstGeom prst="rect">
            <a:avLst/>
          </a:prstGeom>
        </p:spPr>
      </p:pic>
    </p:spTree>
    <p:extLst>
      <p:ext uri="{BB962C8B-B14F-4D97-AF65-F5344CB8AC3E}">
        <p14:creationId xmlns:p14="http://schemas.microsoft.com/office/powerpoint/2010/main" val="4014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4458</TotalTime>
  <Words>1445</Words>
  <Application>Microsoft Office PowerPoint</Application>
  <PresentationFormat>On-screen Show (4:3)</PresentationFormat>
  <Paragraphs>217</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Pataki</dc:creator>
  <cp:lastModifiedBy>Shawn Laidlaw</cp:lastModifiedBy>
  <cp:revision>235</cp:revision>
  <cp:lastPrinted>2021-04-08T17:17:40Z</cp:lastPrinted>
  <dcterms:modified xsi:type="dcterms:W3CDTF">2024-12-20T18:56:00Z</dcterms:modified>
</cp:coreProperties>
</file>